
<file path=[Content_Types].xml><?xml version="1.0" encoding="utf-8"?>
<Types xmlns="http://schemas.openxmlformats.org/package/2006/content-types">
  <Default Extension="jpeg" ContentType="image/jpeg"/>
  <Default Extension="JPG" ContentType="image/.jp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olors1.xml" ContentType="application/vnd.ms-office.chartcolorstyle+xml"/>
  <Override PartName="/ppt/charts/style1.xml" ContentType="application/vnd.ms-office.chart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notesMasterIdLst>
    <p:notesMasterId r:id="rId28"/>
  </p:notesMasterIdLst>
  <p:sldIdLst>
    <p:sldId id="257" r:id="rId3"/>
    <p:sldId id="258" r:id="rId4"/>
    <p:sldId id="259" r:id="rId5"/>
    <p:sldId id="2744" r:id="rId6"/>
    <p:sldId id="2745" r:id="rId7"/>
    <p:sldId id="324" r:id="rId8"/>
    <p:sldId id="2188" r:id="rId9"/>
    <p:sldId id="2731" r:id="rId10"/>
    <p:sldId id="1309" r:id="rId11"/>
    <p:sldId id="2563" r:id="rId12"/>
    <p:sldId id="2789" r:id="rId13"/>
    <p:sldId id="470" r:id="rId14"/>
    <p:sldId id="2812" r:id="rId15"/>
    <p:sldId id="2813" r:id="rId16"/>
    <p:sldId id="2768" r:id="rId17"/>
    <p:sldId id="2769" r:id="rId18"/>
    <p:sldId id="2770" r:id="rId19"/>
    <p:sldId id="2771" r:id="rId20"/>
    <p:sldId id="2772" r:id="rId21"/>
    <p:sldId id="2773" r:id="rId22"/>
    <p:sldId id="2746" r:id="rId23"/>
    <p:sldId id="260" r:id="rId24"/>
    <p:sldId id="1590" r:id="rId25"/>
    <p:sldId id="350" r:id="rId26"/>
    <p:sldId id="263" r:id="rId27"/>
  </p:sldIdLst>
  <p:sldSz cx="12192000" cy="6858000"/>
  <p:notesSz cx="6858000" cy="9144000"/>
  <p:embeddedFontLst>
    <p:embeddedFont>
      <p:font typeface="汉仪正圆-55W" panose="00020600040101010101" pitchFamily="18" charset="-122"/>
      <p:regular r:id="rId32"/>
    </p:embeddedFont>
    <p:embeddedFont>
      <p:font typeface="Open Sans" pitchFamily="34" charset="0"/>
      <p:regular r:id="rId33"/>
      <p:bold r:id="rId34"/>
      <p:italic r:id="rId35"/>
      <p:boldItalic r:id="rId36"/>
    </p:embeddedFont>
    <p:embeddedFont>
      <p:font typeface="Open Sans Light" pitchFamily="34" charset="0"/>
      <p:regular r:id="rId37"/>
      <p:italic r:id="rId38"/>
    </p:embeddedFont>
    <p:embeddedFont>
      <p:font typeface="等线 Light" panose="02010600030101010101" charset="-122"/>
      <p:regular r:id="rId39"/>
    </p:embeddedFont>
    <p:embeddedFont>
      <p:font typeface="等线" panose="02010600030101010101" charset="-122"/>
      <p:regular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85" autoAdjust="0"/>
    <p:restoredTop sz="94694"/>
  </p:normalViewPr>
  <p:slideViewPr>
    <p:cSldViewPr snapToGrid="0" snapToObjects="1">
      <p:cViewPr varScale="1">
        <p:scale>
          <a:sx n="107" d="100"/>
          <a:sy n="107" d="100"/>
        </p:scale>
        <p:origin x="552"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1" Type="http://schemas.openxmlformats.org/officeDocument/2006/relationships/tags" Target="tags/tag9.xml"/><Relationship Id="rId40" Type="http://schemas.openxmlformats.org/officeDocument/2006/relationships/font" Target="fonts/font9.fntdata"/><Relationship Id="rId4" Type="http://schemas.openxmlformats.org/officeDocument/2006/relationships/slide" Target="slides/slide2.xml"/><Relationship Id="rId39" Type="http://schemas.openxmlformats.org/officeDocument/2006/relationships/font" Target="fonts/font8.fntdata"/><Relationship Id="rId38" Type="http://schemas.openxmlformats.org/officeDocument/2006/relationships/font" Target="fonts/font7.fntdata"/><Relationship Id="rId37" Type="http://schemas.openxmlformats.org/officeDocument/2006/relationships/font" Target="fonts/font6.fntdata"/><Relationship Id="rId36" Type="http://schemas.openxmlformats.org/officeDocument/2006/relationships/font" Target="fonts/font5.fntdata"/><Relationship Id="rId35" Type="http://schemas.openxmlformats.org/officeDocument/2006/relationships/font" Target="fonts/font4.fntdata"/><Relationship Id="rId34" Type="http://schemas.openxmlformats.org/officeDocument/2006/relationships/font" Target="fonts/font3.fntdata"/><Relationship Id="rId33" Type="http://schemas.openxmlformats.org/officeDocument/2006/relationships/font" Target="fonts/font2.fntdata"/><Relationship Id="rId32" Type="http://schemas.openxmlformats.org/officeDocument/2006/relationships/font" Target="fonts/font1.fntdata"/><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notesMaster" Target="notesMasters/notesMaster1.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Series 1</c:v>
                </c:pt>
              </c:strCache>
            </c:strRef>
          </c:tx>
          <c:spPr>
            <a:solidFill>
              <a:schemeClr val="accent1"/>
            </a:solidFill>
            <a:ln>
              <a:noFill/>
            </a:ln>
            <a:effectLst/>
          </c:spPr>
          <c:invertIfNegative val="0"/>
          <c:dLbls>
            <c:delete val="1"/>
          </c:dLbls>
          <c:cat>
            <c:strRef>
              <c:f>Sheet1!$A$2:$A$4</c:f>
              <c:strCache>
                <c:ptCount val="3"/>
                <c:pt idx="0">
                  <c:v>Category 1</c:v>
                </c:pt>
                <c:pt idx="1">
                  <c:v>Category 2</c:v>
                </c:pt>
                <c:pt idx="2">
                  <c:v>Category 3</c:v>
                </c:pt>
              </c:strCache>
            </c:strRef>
          </c:cat>
          <c:val>
            <c:numRef>
              <c:f>Sheet1!$B$2:$B$4</c:f>
              <c:numCache>
                <c:formatCode>General</c:formatCode>
                <c:ptCount val="3"/>
                <c:pt idx="0">
                  <c:v>3</c:v>
                </c:pt>
                <c:pt idx="1">
                  <c:v>2</c:v>
                </c:pt>
                <c:pt idx="2">
                  <c:v>2</c:v>
                </c:pt>
              </c:numCache>
            </c:numRef>
          </c:val>
        </c:ser>
        <c:ser>
          <c:idx val="1"/>
          <c:order val="1"/>
          <c:tx>
            <c:strRef>
              <c:f>Sheet1!$C$1</c:f>
              <c:strCache>
                <c:ptCount val="1"/>
                <c:pt idx="0">
                  <c:v>Series 2</c:v>
                </c:pt>
              </c:strCache>
            </c:strRef>
          </c:tx>
          <c:spPr>
            <a:solidFill>
              <a:schemeClr val="accent2"/>
            </a:solidFill>
            <a:ln>
              <a:noFill/>
            </a:ln>
            <a:effectLst/>
          </c:spPr>
          <c:invertIfNegative val="0"/>
          <c:dLbls>
            <c:delete val="1"/>
          </c:dLbls>
          <c:cat>
            <c:strRef>
              <c:f>Sheet1!$A$2:$A$4</c:f>
              <c:strCache>
                <c:ptCount val="3"/>
                <c:pt idx="0">
                  <c:v>Category 1</c:v>
                </c:pt>
                <c:pt idx="1">
                  <c:v>Category 2</c:v>
                </c:pt>
                <c:pt idx="2">
                  <c:v>Category 3</c:v>
                </c:pt>
              </c:strCache>
            </c:strRef>
          </c:cat>
          <c:val>
            <c:numRef>
              <c:f>Sheet1!$C$2:$C$4</c:f>
              <c:numCache>
                <c:formatCode>General</c:formatCode>
                <c:ptCount val="3"/>
                <c:pt idx="0">
                  <c:v>4</c:v>
                </c:pt>
                <c:pt idx="1">
                  <c:v>5</c:v>
                </c:pt>
                <c:pt idx="2">
                  <c:v>4</c:v>
                </c:pt>
              </c:numCache>
            </c:numRef>
          </c:val>
        </c:ser>
        <c:ser>
          <c:idx val="2"/>
          <c:order val="2"/>
          <c:tx>
            <c:strRef>
              <c:f>Sheet1!$D$1</c:f>
              <c:strCache>
                <c:ptCount val="1"/>
                <c:pt idx="0">
                  <c:v>Series 3</c:v>
                </c:pt>
              </c:strCache>
            </c:strRef>
          </c:tx>
          <c:spPr>
            <a:solidFill>
              <a:schemeClr val="accent3"/>
            </a:solidFill>
            <a:ln>
              <a:noFill/>
            </a:ln>
            <a:effectLst/>
          </c:spPr>
          <c:invertIfNegative val="0"/>
          <c:dLbls>
            <c:delete val="1"/>
          </c:dLbls>
          <c:cat>
            <c:strRef>
              <c:f>Sheet1!$A$2:$A$4</c:f>
              <c:strCache>
                <c:ptCount val="3"/>
                <c:pt idx="0">
                  <c:v>Category 1</c:v>
                </c:pt>
                <c:pt idx="1">
                  <c:v>Category 2</c:v>
                </c:pt>
                <c:pt idx="2">
                  <c:v>Category 3</c:v>
                </c:pt>
              </c:strCache>
            </c:strRef>
          </c:cat>
          <c:val>
            <c:numRef>
              <c:f>Sheet1!$D$2:$D$4</c:f>
              <c:numCache>
                <c:formatCode>General</c:formatCode>
                <c:ptCount val="3"/>
                <c:pt idx="0">
                  <c:v>2</c:v>
                </c:pt>
                <c:pt idx="1">
                  <c:v>3</c:v>
                </c:pt>
                <c:pt idx="2">
                  <c:v>1</c:v>
                </c:pt>
              </c:numCache>
            </c:numRef>
          </c:val>
        </c:ser>
        <c:dLbls>
          <c:showLegendKey val="0"/>
          <c:showVal val="0"/>
          <c:showCatName val="0"/>
          <c:showSerName val="0"/>
          <c:showPercent val="0"/>
          <c:showBubbleSize val="0"/>
        </c:dLbls>
        <c:gapWidth val="150"/>
        <c:overlap val="100"/>
        <c:axId val="-2115374224"/>
        <c:axId val="-2115375216"/>
      </c:barChart>
      <c:catAx>
        <c:axId val="-2115374224"/>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汉仪正圆-55W" panose="00020600040101010101" pitchFamily="18" charset="-122"/>
                <a:ea typeface="汉仪正圆-55W" panose="00020600040101010101" pitchFamily="18" charset="-122"/>
                <a:cs typeface="+mn-cs"/>
                <a:sym typeface="汉仪正圆-55W" panose="00020600040101010101" pitchFamily="18" charset="-122"/>
              </a:defRPr>
            </a:pPr>
          </a:p>
        </c:txPr>
        <c:crossAx val="-2115375216"/>
        <c:crosses val="autoZero"/>
        <c:auto val="1"/>
        <c:lblAlgn val="ctr"/>
        <c:lblOffset val="100"/>
        <c:noMultiLvlLbl val="0"/>
      </c:catAx>
      <c:valAx>
        <c:axId val="-211537521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汉仪正圆-55W" panose="00020600040101010101" pitchFamily="18" charset="-122"/>
                <a:ea typeface="汉仪正圆-55W" panose="00020600040101010101" pitchFamily="18" charset="-122"/>
                <a:cs typeface="+mn-cs"/>
                <a:sym typeface="汉仪正圆-55W" panose="00020600040101010101" pitchFamily="18" charset="-122"/>
              </a:defRPr>
            </a:pPr>
          </a:p>
        </c:txPr>
        <c:crossAx val="-21153742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lang="zh-CN" sz="1195" b="0" i="0" u="none" strike="noStrike" kern="1200" baseline="0">
              <a:solidFill>
                <a:schemeClr val="tx1">
                  <a:lumMod val="65000"/>
                  <a:lumOff val="35000"/>
                </a:schemeClr>
              </a:solidFill>
              <a:latin typeface="汉仪正圆-55W" panose="00020600040101010101" pitchFamily="18" charset="-122"/>
              <a:ea typeface="汉仪正圆-55W" panose="00020600040101010101" pitchFamily="18" charset="-122"/>
              <a:cs typeface="+mn-cs"/>
              <a:sym typeface="汉仪正圆-55W" panose="00020600040101010101" pitchFamily="18" charset="-122"/>
            </a:defRPr>
          </a:pPr>
        </a:p>
      </c:txPr>
    </c:legend>
    <c:plotVisOnly val="1"/>
    <c:dispBlanksAs val="gap"/>
    <c:showDLblsOverMax val="0"/>
  </c:chart>
  <c:spPr>
    <a:noFill/>
    <a:ln>
      <a:noFill/>
    </a:ln>
    <a:effectLst/>
  </c:spPr>
  <c:txPr>
    <a:bodyPr/>
    <a:lstStyle/>
    <a:p>
      <a:pPr>
        <a:defRPr lang="zh-CN">
          <a:latin typeface="汉仪正圆-55W" panose="00020600040101010101" pitchFamily="18" charset="-122"/>
          <a:ea typeface="汉仪正圆-55W" panose="00020600040101010101" pitchFamily="18" charset="-122"/>
          <a:sym typeface="汉仪正圆-55W" panose="00020600040101010101" pitchFamily="18" charset="-122"/>
        </a:defRPr>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AF73684-DEA6-4057-B32F-17807593048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83DA20-3340-47F2-8F69-CF0BF619219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BA5B59B5-9BAE-C942-B8E0-470663D5EB2F}" type="datetimeFigureOut">
              <a:rPr/>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BA5B59B5-9BAE-C942-B8E0-470663D5EB2F}" type="datetimeFigureOut">
              <a:rPr/>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BA5B59B5-9BAE-C942-B8E0-470663D5EB2F}" type="datetimeFigureOut">
              <a:rPr/>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A5B59B5-9BAE-C942-B8E0-470663D5EB2F}" type="datetimeFigureOut">
              <a:rPr/>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BA5B59B5-9BAE-C942-B8E0-470663D5EB2F}" type="datetimeFigureOut">
              <a:rPr/>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FAAAF756-2E45-8B42-973C-B9218221F544}" type="slidenum">
              <a:rPr/>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5B59B5-9BAE-C942-B8E0-470663D5EB2F}" type="datetimeFigureOut">
              <a:rPr/>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AAF756-2E45-8B42-973C-B9218221F544}" type="slidenum">
              <a:rPr/>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png"/><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chart" Target="../charts/chart1.xml"/></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1.pn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png"/><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85" y="3580130"/>
            <a:ext cx="6945630" cy="584200"/>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1132665"/>
            <a:ext cx="9144000" cy="2306955"/>
          </a:xfrm>
          <a:prstGeom prst="rect">
            <a:avLst/>
          </a:prstGeom>
          <a:noFill/>
        </p:spPr>
        <p:txBody>
          <a:bodyPr wrap="square" rtlCol="0">
            <a:spAutoFit/>
          </a:bodyPr>
          <a:lstStyle/>
          <a:p>
            <a:pPr algn="ctr"/>
            <a:r>
              <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消费者人群画像——信用智能评分</a:t>
            </a:r>
            <a:endParaRPr lang="zh-CN" altLang="en-US" sz="7200" b="1">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2935710" y="4261677"/>
            <a:ext cx="6320580" cy="530915"/>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Type your content here, either by copying your text, or by text, Type your content here, either by copying your text, or by copying after the text, </a:t>
            </a:r>
            <a:endPar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012440" y="3677920"/>
            <a:ext cx="6167120" cy="583565"/>
          </a:xfrm>
          <a:prstGeom prst="rect">
            <a:avLst/>
          </a:prstGeom>
          <a:noFill/>
        </p:spPr>
        <p:txBody>
          <a:bodyPr wrap="square" rtlCol="0">
            <a:spAutoFit/>
          </a:bodyPr>
          <a:lstStyle/>
          <a:p>
            <a:pPr algn="dist"/>
            <a:r>
              <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Group Image of Consumers-----Intelligent Scoring of Credits</a:t>
            </a:r>
            <a:endPar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a:p>
            <a:pPr algn="dist"/>
            <a:endParaRPr lang="en-US" altLang="zh-CN" sz="160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5"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6"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nvGrpSpPr>
          <p:cNvPr id="43" name="深度视觉·原创设计 https://www.docer.com/works?userid=22383862"/>
          <p:cNvGrpSpPr/>
          <p:nvPr/>
        </p:nvGrpSpPr>
        <p:grpSpPr>
          <a:xfrm>
            <a:off x="297815" y="1370330"/>
            <a:ext cx="2874645" cy="2908935"/>
            <a:chOff x="2241297" y="1866749"/>
            <a:chExt cx="4117446" cy="4117446"/>
          </a:xfrm>
        </p:grpSpPr>
        <p:sp>
          <p:nvSpPr>
            <p:cNvPr id="44" name="深度视觉·原创设计 https://www.docer.com/works?userid=22383862"/>
            <p:cNvSpPr/>
            <p:nvPr>
              <p:custDataLst>
                <p:tags r:id="rId1"/>
              </p:custDataLst>
            </p:nvPr>
          </p:nvSpPr>
          <p:spPr>
            <a:xfrm>
              <a:off x="2241297" y="1866749"/>
              <a:ext cx="4117446" cy="4117446"/>
            </a:xfrm>
            <a:prstGeom prst="ellipse">
              <a:avLst/>
            </a:prstGeom>
            <a:solidFill>
              <a:schemeClr val="bg1">
                <a:lumMod val="85000"/>
              </a:schemeClr>
            </a:solidFill>
            <a:ln>
              <a:noFill/>
              <a:prstDash val="dash"/>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5" name="深度视觉·原创设计 https://www.docer.com/works?userid=22383862"/>
            <p:cNvSpPr/>
            <p:nvPr>
              <p:custDataLst>
                <p:tags r:id="rId2"/>
              </p:custDataLst>
            </p:nvPr>
          </p:nvSpPr>
          <p:spPr>
            <a:xfrm>
              <a:off x="2385639" y="2006592"/>
              <a:ext cx="3828761" cy="3828761"/>
            </a:xfrm>
            <a:prstGeom prst="ellipse">
              <a:avLst/>
            </a:prstGeom>
            <a:solidFill>
              <a:schemeClr val="accent1"/>
            </a:solidFill>
            <a:ln>
              <a:noFill/>
              <a:prstDash val="dash"/>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46" name="深度视觉·原创设计 https://www.docer.com/works?userid=22383862"/>
          <p:cNvGrpSpPr/>
          <p:nvPr/>
        </p:nvGrpSpPr>
        <p:grpSpPr>
          <a:xfrm>
            <a:off x="808355" y="2206625"/>
            <a:ext cx="1899285" cy="1548765"/>
            <a:chOff x="3004764" y="2863842"/>
            <a:chExt cx="2720283" cy="2192194"/>
          </a:xfrm>
        </p:grpSpPr>
        <p:grpSp>
          <p:nvGrpSpPr>
            <p:cNvPr id="47" name="Group 8"/>
            <p:cNvGrpSpPr/>
            <p:nvPr/>
          </p:nvGrpSpPr>
          <p:grpSpPr>
            <a:xfrm>
              <a:off x="3056718" y="2915796"/>
              <a:ext cx="2661818" cy="2082512"/>
              <a:chOff x="2915359" y="2814052"/>
              <a:chExt cx="2928001" cy="2290764"/>
            </a:xfrm>
          </p:grpSpPr>
          <p:cxnSp>
            <p:nvCxnSpPr>
              <p:cNvPr id="51" name="深度视觉·原创设计 https://www.docer.com/works?userid=22383862"/>
              <p:cNvCxnSpPr/>
              <p:nvPr/>
            </p:nvCxnSpPr>
            <p:spPr>
              <a:xfrm>
                <a:off x="2915359" y="2814052"/>
                <a:ext cx="1470025" cy="1069975"/>
              </a:xfrm>
              <a:prstGeom prst="line">
                <a:avLst/>
              </a:prstGeom>
              <a:ln w="28575">
                <a:solidFill>
                  <a:schemeClr val="bg1">
                    <a:lumMod val="95000"/>
                  </a:schemeClr>
                </a:solidFill>
                <a:prstDash val="soli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深度视觉·原创设计 https://www.docer.com/works?userid=22383862"/>
              <p:cNvCxnSpPr>
                <a:stCxn id="50" idx="6"/>
              </p:cNvCxnSpPr>
              <p:nvPr/>
            </p:nvCxnSpPr>
            <p:spPr>
              <a:xfrm flipH="1">
                <a:off x="4198064" y="3372395"/>
                <a:ext cx="1645296" cy="489408"/>
              </a:xfrm>
              <a:prstGeom prst="line">
                <a:avLst/>
              </a:prstGeom>
              <a:ln w="28575">
                <a:solidFill>
                  <a:schemeClr val="bg1">
                    <a:lumMod val="95000"/>
                  </a:schemeClr>
                </a:solidFill>
                <a:prstDash val="soli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深度视觉·原创设计 https://www.docer.com/works?userid=22383862"/>
              <p:cNvCxnSpPr/>
              <p:nvPr/>
            </p:nvCxnSpPr>
            <p:spPr>
              <a:xfrm flipV="1">
                <a:off x="3451934" y="4535905"/>
                <a:ext cx="371670" cy="568911"/>
              </a:xfrm>
              <a:prstGeom prst="line">
                <a:avLst/>
              </a:prstGeom>
              <a:ln w="28575">
                <a:solidFill>
                  <a:schemeClr val="bg1">
                    <a:lumMod val="95000"/>
                  </a:schemeClr>
                </a:solidFill>
                <a:prstDash val="solid"/>
                <a:headEnd type="oval"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8" name="深度视觉·原创设计 https://www.docer.com/works?userid=22383862"/>
            <p:cNvSpPr/>
            <p:nvPr/>
          </p:nvSpPr>
          <p:spPr bwMode="auto">
            <a:xfrm>
              <a:off x="3004764" y="2863842"/>
              <a:ext cx="103909" cy="10390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9" name="深度视觉·原创设计 https://www.docer.com/works?userid=22383862"/>
            <p:cNvSpPr/>
            <p:nvPr/>
          </p:nvSpPr>
          <p:spPr>
            <a:xfrm rot="6907592">
              <a:off x="3489673" y="4940581"/>
              <a:ext cx="115455" cy="11545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0" name="深度视觉·原创设计 https://www.docer.com/works?userid=22383862"/>
            <p:cNvSpPr/>
            <p:nvPr/>
          </p:nvSpPr>
          <p:spPr>
            <a:xfrm rot="20038587">
              <a:off x="5596603" y="3387335"/>
              <a:ext cx="128444" cy="12844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54" name="深度视觉·原创设计 https://www.docer.com/works?userid=22383862"/>
          <p:cNvGrpSpPr/>
          <p:nvPr/>
        </p:nvGrpSpPr>
        <p:grpSpPr>
          <a:xfrm>
            <a:off x="1156970" y="2260600"/>
            <a:ext cx="1158875" cy="1172845"/>
            <a:chOff x="3447593" y="3069988"/>
            <a:chExt cx="1659659" cy="1659659"/>
          </a:xfrm>
        </p:grpSpPr>
        <p:sp>
          <p:nvSpPr>
            <p:cNvPr id="55" name="深度视觉·原创设计 https://www.docer.com/works?userid=22383862"/>
            <p:cNvSpPr/>
            <p:nvPr/>
          </p:nvSpPr>
          <p:spPr bwMode="auto">
            <a:xfrm>
              <a:off x="3447593" y="3069988"/>
              <a:ext cx="1659659" cy="1659659"/>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6" name="深度视觉·原创设计 https://www.docer.com/works?userid=22383862"/>
            <p:cNvSpPr/>
            <p:nvPr/>
          </p:nvSpPr>
          <p:spPr bwMode="auto">
            <a:xfrm>
              <a:off x="3528057" y="3147995"/>
              <a:ext cx="1507091" cy="1507091"/>
            </a:xfrm>
            <a:prstGeom prst="ellipse">
              <a:avLst/>
            </a:prstGeom>
            <a:solidFill>
              <a:schemeClr val="accent2"/>
            </a:solidFill>
            <a:ln w="38100">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600">
                <a:solidFill>
                  <a:prstClr val="white"/>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nvGrpSpPr>
            <p:cNvPr id="57" name="Group 103"/>
            <p:cNvGrpSpPr/>
            <p:nvPr/>
          </p:nvGrpSpPr>
          <p:grpSpPr>
            <a:xfrm>
              <a:off x="3882396" y="3374775"/>
              <a:ext cx="800211" cy="771046"/>
              <a:chOff x="5513430" y="3164683"/>
              <a:chExt cx="1171589" cy="1128889"/>
            </a:xfrm>
            <a:solidFill>
              <a:schemeClr val="bg1"/>
            </a:solidFill>
          </p:grpSpPr>
          <p:sp>
            <p:nvSpPr>
              <p:cNvPr id="59" name="深度视觉·原创设计 https://www.docer.com/works?userid=22383862"/>
              <p:cNvSpPr/>
              <p:nvPr/>
            </p:nvSpPr>
            <p:spPr bwMode="auto">
              <a:xfrm>
                <a:off x="5513430" y="3781929"/>
                <a:ext cx="1171589" cy="511643"/>
              </a:xfrm>
              <a:custGeom>
                <a:avLst/>
                <a:gdLst>
                  <a:gd name="connsiteX0" fmla="*/ 406429 w 1171589"/>
                  <a:gd name="connsiteY0" fmla="*/ 0 h 511643"/>
                  <a:gd name="connsiteX1" fmla="*/ 421335 w 1171589"/>
                  <a:gd name="connsiteY1" fmla="*/ 38522 h 511643"/>
                  <a:gd name="connsiteX2" fmla="*/ 458102 w 1171589"/>
                  <a:gd name="connsiteY2" fmla="*/ 123468 h 511643"/>
                  <a:gd name="connsiteX3" fmla="*/ 478970 w 1171589"/>
                  <a:gd name="connsiteY3" fmla="*/ 168904 h 511643"/>
                  <a:gd name="connsiteX4" fmla="*/ 499838 w 1171589"/>
                  <a:gd name="connsiteY4" fmla="*/ 208413 h 511643"/>
                  <a:gd name="connsiteX5" fmla="*/ 507788 w 1171589"/>
                  <a:gd name="connsiteY5" fmla="*/ 223229 h 511643"/>
                  <a:gd name="connsiteX6" fmla="*/ 516732 w 1171589"/>
                  <a:gd name="connsiteY6" fmla="*/ 236070 h 511643"/>
                  <a:gd name="connsiteX7" fmla="*/ 521700 w 1171589"/>
                  <a:gd name="connsiteY7" fmla="*/ 243972 h 511643"/>
                  <a:gd name="connsiteX8" fmla="*/ 524681 w 1171589"/>
                  <a:gd name="connsiteY8" fmla="*/ 246935 h 511643"/>
                  <a:gd name="connsiteX9" fmla="*/ 527662 w 1171589"/>
                  <a:gd name="connsiteY9" fmla="*/ 246935 h 511643"/>
                  <a:gd name="connsiteX10" fmla="*/ 530644 w 1171589"/>
                  <a:gd name="connsiteY10" fmla="*/ 246935 h 511643"/>
                  <a:gd name="connsiteX11" fmla="*/ 532631 w 1171589"/>
                  <a:gd name="connsiteY11" fmla="*/ 243972 h 511643"/>
                  <a:gd name="connsiteX12" fmla="*/ 538593 w 1171589"/>
                  <a:gd name="connsiteY12" fmla="*/ 237058 h 511643"/>
                  <a:gd name="connsiteX13" fmla="*/ 543562 w 1171589"/>
                  <a:gd name="connsiteY13" fmla="*/ 225205 h 511643"/>
                  <a:gd name="connsiteX14" fmla="*/ 549524 w 1171589"/>
                  <a:gd name="connsiteY14" fmla="*/ 211376 h 511643"/>
                  <a:gd name="connsiteX15" fmla="*/ 553499 w 1171589"/>
                  <a:gd name="connsiteY15" fmla="*/ 195573 h 511643"/>
                  <a:gd name="connsiteX16" fmla="*/ 557474 w 1171589"/>
                  <a:gd name="connsiteY16" fmla="*/ 177793 h 511643"/>
                  <a:gd name="connsiteX17" fmla="*/ 559461 w 1171589"/>
                  <a:gd name="connsiteY17" fmla="*/ 161989 h 511643"/>
                  <a:gd name="connsiteX18" fmla="*/ 560455 w 1171589"/>
                  <a:gd name="connsiteY18" fmla="*/ 145198 h 511643"/>
                  <a:gd name="connsiteX19" fmla="*/ 559461 w 1171589"/>
                  <a:gd name="connsiteY19" fmla="*/ 133345 h 511643"/>
                  <a:gd name="connsiteX20" fmla="*/ 557474 w 1171589"/>
                  <a:gd name="connsiteY20" fmla="*/ 124455 h 511643"/>
                  <a:gd name="connsiteX21" fmla="*/ 554493 w 1171589"/>
                  <a:gd name="connsiteY21" fmla="*/ 117541 h 511643"/>
                  <a:gd name="connsiteX22" fmla="*/ 552505 w 1171589"/>
                  <a:gd name="connsiteY22" fmla="*/ 112602 h 511643"/>
                  <a:gd name="connsiteX23" fmla="*/ 543562 w 1171589"/>
                  <a:gd name="connsiteY23" fmla="*/ 104701 h 511643"/>
                  <a:gd name="connsiteX24" fmla="*/ 538593 w 1171589"/>
                  <a:gd name="connsiteY24" fmla="*/ 99762 h 511643"/>
                  <a:gd name="connsiteX25" fmla="*/ 534618 w 1171589"/>
                  <a:gd name="connsiteY25" fmla="*/ 94823 h 511643"/>
                  <a:gd name="connsiteX26" fmla="*/ 525675 w 1171589"/>
                  <a:gd name="connsiteY26" fmla="*/ 80995 h 511643"/>
                  <a:gd name="connsiteX27" fmla="*/ 518719 w 1171589"/>
                  <a:gd name="connsiteY27" fmla="*/ 69142 h 511643"/>
                  <a:gd name="connsiteX28" fmla="*/ 513750 w 1171589"/>
                  <a:gd name="connsiteY28" fmla="*/ 53338 h 511643"/>
                  <a:gd name="connsiteX29" fmla="*/ 657839 w 1171589"/>
                  <a:gd name="connsiteY29" fmla="*/ 53338 h 511643"/>
                  <a:gd name="connsiteX30" fmla="*/ 652870 w 1171589"/>
                  <a:gd name="connsiteY30" fmla="*/ 69142 h 511643"/>
                  <a:gd name="connsiteX31" fmla="*/ 645914 w 1171589"/>
                  <a:gd name="connsiteY31" fmla="*/ 80995 h 511643"/>
                  <a:gd name="connsiteX32" fmla="*/ 637965 w 1171589"/>
                  <a:gd name="connsiteY32" fmla="*/ 94823 h 511643"/>
                  <a:gd name="connsiteX33" fmla="*/ 632002 w 1171589"/>
                  <a:gd name="connsiteY33" fmla="*/ 99762 h 511643"/>
                  <a:gd name="connsiteX34" fmla="*/ 628028 w 1171589"/>
                  <a:gd name="connsiteY34" fmla="*/ 104701 h 511643"/>
                  <a:gd name="connsiteX35" fmla="*/ 620078 w 1171589"/>
                  <a:gd name="connsiteY35" fmla="*/ 112602 h 511643"/>
                  <a:gd name="connsiteX36" fmla="*/ 617097 w 1171589"/>
                  <a:gd name="connsiteY36" fmla="*/ 117541 h 511643"/>
                  <a:gd name="connsiteX37" fmla="*/ 614116 w 1171589"/>
                  <a:gd name="connsiteY37" fmla="*/ 124455 h 511643"/>
                  <a:gd name="connsiteX38" fmla="*/ 611134 w 1171589"/>
                  <a:gd name="connsiteY38" fmla="*/ 133345 h 511643"/>
                  <a:gd name="connsiteX39" fmla="*/ 611134 w 1171589"/>
                  <a:gd name="connsiteY39" fmla="*/ 145198 h 511643"/>
                  <a:gd name="connsiteX40" fmla="*/ 613122 w 1171589"/>
                  <a:gd name="connsiteY40" fmla="*/ 161989 h 511643"/>
                  <a:gd name="connsiteX41" fmla="*/ 614116 w 1171589"/>
                  <a:gd name="connsiteY41" fmla="*/ 177793 h 511643"/>
                  <a:gd name="connsiteX42" fmla="*/ 618090 w 1171589"/>
                  <a:gd name="connsiteY42" fmla="*/ 195573 h 511643"/>
                  <a:gd name="connsiteX43" fmla="*/ 622065 w 1171589"/>
                  <a:gd name="connsiteY43" fmla="*/ 211376 h 511643"/>
                  <a:gd name="connsiteX44" fmla="*/ 627034 w 1171589"/>
                  <a:gd name="connsiteY44" fmla="*/ 225205 h 511643"/>
                  <a:gd name="connsiteX45" fmla="*/ 632002 w 1171589"/>
                  <a:gd name="connsiteY45" fmla="*/ 237058 h 511643"/>
                  <a:gd name="connsiteX46" fmla="*/ 637965 w 1171589"/>
                  <a:gd name="connsiteY46" fmla="*/ 243972 h 511643"/>
                  <a:gd name="connsiteX47" fmla="*/ 641940 w 1171589"/>
                  <a:gd name="connsiteY47" fmla="*/ 246935 h 511643"/>
                  <a:gd name="connsiteX48" fmla="*/ 644921 w 1171589"/>
                  <a:gd name="connsiteY48" fmla="*/ 246935 h 511643"/>
                  <a:gd name="connsiteX49" fmla="*/ 645914 w 1171589"/>
                  <a:gd name="connsiteY49" fmla="*/ 246935 h 511643"/>
                  <a:gd name="connsiteX50" fmla="*/ 648896 w 1171589"/>
                  <a:gd name="connsiteY50" fmla="*/ 243972 h 511643"/>
                  <a:gd name="connsiteX51" fmla="*/ 655852 w 1171589"/>
                  <a:gd name="connsiteY51" fmla="*/ 236070 h 511643"/>
                  <a:gd name="connsiteX52" fmla="*/ 663801 w 1171589"/>
                  <a:gd name="connsiteY52" fmla="*/ 223229 h 511643"/>
                  <a:gd name="connsiteX53" fmla="*/ 671751 w 1171589"/>
                  <a:gd name="connsiteY53" fmla="*/ 208413 h 511643"/>
                  <a:gd name="connsiteX54" fmla="*/ 692619 w 1171589"/>
                  <a:gd name="connsiteY54" fmla="*/ 168904 h 511643"/>
                  <a:gd name="connsiteX55" fmla="*/ 713487 w 1171589"/>
                  <a:gd name="connsiteY55" fmla="*/ 123468 h 511643"/>
                  <a:gd name="connsiteX56" fmla="*/ 750254 w 1171589"/>
                  <a:gd name="connsiteY56" fmla="*/ 38522 h 511643"/>
                  <a:gd name="connsiteX57" fmla="*/ 765160 w 1171589"/>
                  <a:gd name="connsiteY57" fmla="*/ 0 h 511643"/>
                  <a:gd name="connsiteX58" fmla="*/ 772116 w 1171589"/>
                  <a:gd name="connsiteY58" fmla="*/ 5927 h 511643"/>
                  <a:gd name="connsiteX59" fmla="*/ 789009 w 1171589"/>
                  <a:gd name="connsiteY59" fmla="*/ 17779 h 511643"/>
                  <a:gd name="connsiteX60" fmla="*/ 801928 w 1171589"/>
                  <a:gd name="connsiteY60" fmla="*/ 26669 h 511643"/>
                  <a:gd name="connsiteX61" fmla="*/ 816833 w 1171589"/>
                  <a:gd name="connsiteY61" fmla="*/ 34571 h 511643"/>
                  <a:gd name="connsiteX62" fmla="*/ 834720 w 1171589"/>
                  <a:gd name="connsiteY62" fmla="*/ 42473 h 511643"/>
                  <a:gd name="connsiteX63" fmla="*/ 853601 w 1171589"/>
                  <a:gd name="connsiteY63" fmla="*/ 49387 h 511643"/>
                  <a:gd name="connsiteX64" fmla="*/ 870494 w 1171589"/>
                  <a:gd name="connsiteY64" fmla="*/ 55314 h 511643"/>
                  <a:gd name="connsiteX65" fmla="*/ 889374 w 1171589"/>
                  <a:gd name="connsiteY65" fmla="*/ 59264 h 511643"/>
                  <a:gd name="connsiteX66" fmla="*/ 911236 w 1171589"/>
                  <a:gd name="connsiteY66" fmla="*/ 64203 h 511643"/>
                  <a:gd name="connsiteX67" fmla="*/ 936079 w 1171589"/>
                  <a:gd name="connsiteY67" fmla="*/ 74081 h 511643"/>
                  <a:gd name="connsiteX68" fmla="*/ 949991 w 1171589"/>
                  <a:gd name="connsiteY68" fmla="*/ 80007 h 511643"/>
                  <a:gd name="connsiteX69" fmla="*/ 964897 w 1171589"/>
                  <a:gd name="connsiteY69" fmla="*/ 86921 h 511643"/>
                  <a:gd name="connsiteX70" fmla="*/ 980796 w 1171589"/>
                  <a:gd name="connsiteY70" fmla="*/ 94823 h 511643"/>
                  <a:gd name="connsiteX71" fmla="*/ 995702 w 1171589"/>
                  <a:gd name="connsiteY71" fmla="*/ 105688 h 511643"/>
                  <a:gd name="connsiteX72" fmla="*/ 1012595 w 1171589"/>
                  <a:gd name="connsiteY72" fmla="*/ 116553 h 511643"/>
                  <a:gd name="connsiteX73" fmla="*/ 1028494 w 1171589"/>
                  <a:gd name="connsiteY73" fmla="*/ 130382 h 511643"/>
                  <a:gd name="connsiteX74" fmla="*/ 1046381 w 1171589"/>
                  <a:gd name="connsiteY74" fmla="*/ 147173 h 511643"/>
                  <a:gd name="connsiteX75" fmla="*/ 1064268 w 1171589"/>
                  <a:gd name="connsiteY75" fmla="*/ 164953 h 511643"/>
                  <a:gd name="connsiteX76" fmla="*/ 1081161 w 1171589"/>
                  <a:gd name="connsiteY76" fmla="*/ 182732 h 511643"/>
                  <a:gd name="connsiteX77" fmla="*/ 1095073 w 1171589"/>
                  <a:gd name="connsiteY77" fmla="*/ 200511 h 511643"/>
                  <a:gd name="connsiteX78" fmla="*/ 1106998 w 1171589"/>
                  <a:gd name="connsiteY78" fmla="*/ 219278 h 511643"/>
                  <a:gd name="connsiteX79" fmla="*/ 1119916 w 1171589"/>
                  <a:gd name="connsiteY79" fmla="*/ 237058 h 511643"/>
                  <a:gd name="connsiteX80" fmla="*/ 1128859 w 1171589"/>
                  <a:gd name="connsiteY80" fmla="*/ 255825 h 511643"/>
                  <a:gd name="connsiteX81" fmla="*/ 1137803 w 1171589"/>
                  <a:gd name="connsiteY81" fmla="*/ 273604 h 511643"/>
                  <a:gd name="connsiteX82" fmla="*/ 1150721 w 1171589"/>
                  <a:gd name="connsiteY82" fmla="*/ 307187 h 511643"/>
                  <a:gd name="connsiteX83" fmla="*/ 1160658 w 1171589"/>
                  <a:gd name="connsiteY83" fmla="*/ 335832 h 511643"/>
                  <a:gd name="connsiteX84" fmla="*/ 1167614 w 1171589"/>
                  <a:gd name="connsiteY84" fmla="*/ 358550 h 511643"/>
                  <a:gd name="connsiteX85" fmla="*/ 1168203 w 1171589"/>
                  <a:gd name="connsiteY85" fmla="*/ 361624 h 511643"/>
                  <a:gd name="connsiteX86" fmla="*/ 1171589 w 1171589"/>
                  <a:gd name="connsiteY86" fmla="*/ 361624 h 511643"/>
                  <a:gd name="connsiteX87" fmla="*/ 1171589 w 1171589"/>
                  <a:gd name="connsiteY87" fmla="*/ 379292 h 511643"/>
                  <a:gd name="connsiteX88" fmla="*/ 1171589 w 1171589"/>
                  <a:gd name="connsiteY88" fmla="*/ 511643 h 511643"/>
                  <a:gd name="connsiteX89" fmla="*/ 0 w 1171589"/>
                  <a:gd name="connsiteY89" fmla="*/ 511643 h 511643"/>
                  <a:gd name="connsiteX90" fmla="*/ 0 w 1171589"/>
                  <a:gd name="connsiteY90" fmla="*/ 379292 h 511643"/>
                  <a:gd name="connsiteX91" fmla="*/ 0 w 1171589"/>
                  <a:gd name="connsiteY91" fmla="*/ 361624 h 511643"/>
                  <a:gd name="connsiteX92" fmla="*/ 3386 w 1171589"/>
                  <a:gd name="connsiteY92" fmla="*/ 361624 h 511643"/>
                  <a:gd name="connsiteX93" fmla="*/ 3975 w 1171589"/>
                  <a:gd name="connsiteY93" fmla="*/ 358550 h 511643"/>
                  <a:gd name="connsiteX94" fmla="*/ 9937 w 1171589"/>
                  <a:gd name="connsiteY94" fmla="*/ 335832 h 511643"/>
                  <a:gd name="connsiteX95" fmla="*/ 18881 w 1171589"/>
                  <a:gd name="connsiteY95" fmla="*/ 307187 h 511643"/>
                  <a:gd name="connsiteX96" fmla="*/ 32793 w 1171589"/>
                  <a:gd name="connsiteY96" fmla="*/ 273604 h 511643"/>
                  <a:gd name="connsiteX97" fmla="*/ 42730 w 1171589"/>
                  <a:gd name="connsiteY97" fmla="*/ 255825 h 511643"/>
                  <a:gd name="connsiteX98" fmla="*/ 52667 w 1171589"/>
                  <a:gd name="connsiteY98" fmla="*/ 237058 h 511643"/>
                  <a:gd name="connsiteX99" fmla="*/ 63598 w 1171589"/>
                  <a:gd name="connsiteY99" fmla="*/ 219278 h 511643"/>
                  <a:gd name="connsiteX100" fmla="*/ 77510 w 1171589"/>
                  <a:gd name="connsiteY100" fmla="*/ 200511 h 511643"/>
                  <a:gd name="connsiteX101" fmla="*/ 90428 w 1171589"/>
                  <a:gd name="connsiteY101" fmla="*/ 182732 h 511643"/>
                  <a:gd name="connsiteX102" fmla="*/ 107321 w 1171589"/>
                  <a:gd name="connsiteY102" fmla="*/ 164953 h 511643"/>
                  <a:gd name="connsiteX103" fmla="*/ 125208 w 1171589"/>
                  <a:gd name="connsiteY103" fmla="*/ 147173 h 511643"/>
                  <a:gd name="connsiteX104" fmla="*/ 143095 w 1171589"/>
                  <a:gd name="connsiteY104" fmla="*/ 130382 h 511643"/>
                  <a:gd name="connsiteX105" fmla="*/ 159988 w 1171589"/>
                  <a:gd name="connsiteY105" fmla="*/ 116553 h 511643"/>
                  <a:gd name="connsiteX106" fmla="*/ 175888 w 1171589"/>
                  <a:gd name="connsiteY106" fmla="*/ 105688 h 511643"/>
                  <a:gd name="connsiteX107" fmla="*/ 191787 w 1171589"/>
                  <a:gd name="connsiteY107" fmla="*/ 94823 h 511643"/>
                  <a:gd name="connsiteX108" fmla="*/ 206693 w 1171589"/>
                  <a:gd name="connsiteY108" fmla="*/ 86921 h 511643"/>
                  <a:gd name="connsiteX109" fmla="*/ 220605 w 1171589"/>
                  <a:gd name="connsiteY109" fmla="*/ 80007 h 511643"/>
                  <a:gd name="connsiteX110" fmla="*/ 234517 w 1171589"/>
                  <a:gd name="connsiteY110" fmla="*/ 74081 h 511643"/>
                  <a:gd name="connsiteX111" fmla="*/ 260353 w 1171589"/>
                  <a:gd name="connsiteY111" fmla="*/ 64203 h 511643"/>
                  <a:gd name="connsiteX112" fmla="*/ 282215 w 1171589"/>
                  <a:gd name="connsiteY112" fmla="*/ 59264 h 511643"/>
                  <a:gd name="connsiteX113" fmla="*/ 301096 w 1171589"/>
                  <a:gd name="connsiteY113" fmla="*/ 55314 h 511643"/>
                  <a:gd name="connsiteX114" fmla="*/ 317989 w 1171589"/>
                  <a:gd name="connsiteY114" fmla="*/ 49387 h 511643"/>
                  <a:gd name="connsiteX115" fmla="*/ 337863 w 1171589"/>
                  <a:gd name="connsiteY115" fmla="*/ 42473 h 511643"/>
                  <a:gd name="connsiteX116" fmla="*/ 355750 w 1171589"/>
                  <a:gd name="connsiteY116" fmla="*/ 34571 h 511643"/>
                  <a:gd name="connsiteX117" fmla="*/ 368668 w 1171589"/>
                  <a:gd name="connsiteY117" fmla="*/ 26669 h 511643"/>
                  <a:gd name="connsiteX118" fmla="*/ 382580 w 1171589"/>
                  <a:gd name="connsiteY118" fmla="*/ 17779 h 511643"/>
                  <a:gd name="connsiteX119" fmla="*/ 399473 w 1171589"/>
                  <a:gd name="connsiteY119" fmla="*/ 5927 h 511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1171589" h="511643">
                    <a:moveTo>
                      <a:pt x="406429" y="0"/>
                    </a:moveTo>
                    <a:lnTo>
                      <a:pt x="421335" y="38522"/>
                    </a:lnTo>
                    <a:lnTo>
                      <a:pt x="458102" y="123468"/>
                    </a:lnTo>
                    <a:lnTo>
                      <a:pt x="478970" y="168904"/>
                    </a:lnTo>
                    <a:lnTo>
                      <a:pt x="499838" y="208413"/>
                    </a:lnTo>
                    <a:lnTo>
                      <a:pt x="507788" y="223229"/>
                    </a:lnTo>
                    <a:lnTo>
                      <a:pt x="516732" y="236070"/>
                    </a:lnTo>
                    <a:lnTo>
                      <a:pt x="521700" y="243972"/>
                    </a:lnTo>
                    <a:lnTo>
                      <a:pt x="524681" y="246935"/>
                    </a:lnTo>
                    <a:lnTo>
                      <a:pt x="527662" y="246935"/>
                    </a:lnTo>
                    <a:lnTo>
                      <a:pt x="530644" y="246935"/>
                    </a:lnTo>
                    <a:lnTo>
                      <a:pt x="532631" y="243972"/>
                    </a:lnTo>
                    <a:lnTo>
                      <a:pt x="538593" y="237058"/>
                    </a:lnTo>
                    <a:lnTo>
                      <a:pt x="543562" y="225205"/>
                    </a:lnTo>
                    <a:lnTo>
                      <a:pt x="549524" y="211376"/>
                    </a:lnTo>
                    <a:lnTo>
                      <a:pt x="553499" y="195573"/>
                    </a:lnTo>
                    <a:lnTo>
                      <a:pt x="557474" y="177793"/>
                    </a:lnTo>
                    <a:lnTo>
                      <a:pt x="559461" y="161989"/>
                    </a:lnTo>
                    <a:lnTo>
                      <a:pt x="560455" y="145198"/>
                    </a:lnTo>
                    <a:lnTo>
                      <a:pt x="559461" y="133345"/>
                    </a:lnTo>
                    <a:lnTo>
                      <a:pt x="557474" y="124455"/>
                    </a:lnTo>
                    <a:lnTo>
                      <a:pt x="554493" y="117541"/>
                    </a:lnTo>
                    <a:lnTo>
                      <a:pt x="552505" y="112602"/>
                    </a:lnTo>
                    <a:lnTo>
                      <a:pt x="543562" y="104701"/>
                    </a:lnTo>
                    <a:lnTo>
                      <a:pt x="538593" y="99762"/>
                    </a:lnTo>
                    <a:lnTo>
                      <a:pt x="534618" y="94823"/>
                    </a:lnTo>
                    <a:lnTo>
                      <a:pt x="525675" y="80995"/>
                    </a:lnTo>
                    <a:lnTo>
                      <a:pt x="518719" y="69142"/>
                    </a:lnTo>
                    <a:lnTo>
                      <a:pt x="513750" y="53338"/>
                    </a:lnTo>
                    <a:lnTo>
                      <a:pt x="657839" y="53338"/>
                    </a:lnTo>
                    <a:lnTo>
                      <a:pt x="652870" y="69142"/>
                    </a:lnTo>
                    <a:lnTo>
                      <a:pt x="645914" y="80995"/>
                    </a:lnTo>
                    <a:lnTo>
                      <a:pt x="637965" y="94823"/>
                    </a:lnTo>
                    <a:lnTo>
                      <a:pt x="632002" y="99762"/>
                    </a:lnTo>
                    <a:lnTo>
                      <a:pt x="628028" y="104701"/>
                    </a:lnTo>
                    <a:lnTo>
                      <a:pt x="620078" y="112602"/>
                    </a:lnTo>
                    <a:lnTo>
                      <a:pt x="617097" y="117541"/>
                    </a:lnTo>
                    <a:lnTo>
                      <a:pt x="614116" y="124455"/>
                    </a:lnTo>
                    <a:lnTo>
                      <a:pt x="611134" y="133345"/>
                    </a:lnTo>
                    <a:lnTo>
                      <a:pt x="611134" y="145198"/>
                    </a:lnTo>
                    <a:lnTo>
                      <a:pt x="613122" y="161989"/>
                    </a:lnTo>
                    <a:lnTo>
                      <a:pt x="614116" y="177793"/>
                    </a:lnTo>
                    <a:lnTo>
                      <a:pt x="618090" y="195573"/>
                    </a:lnTo>
                    <a:lnTo>
                      <a:pt x="622065" y="211376"/>
                    </a:lnTo>
                    <a:lnTo>
                      <a:pt x="627034" y="225205"/>
                    </a:lnTo>
                    <a:lnTo>
                      <a:pt x="632002" y="237058"/>
                    </a:lnTo>
                    <a:lnTo>
                      <a:pt x="637965" y="243972"/>
                    </a:lnTo>
                    <a:lnTo>
                      <a:pt x="641940" y="246935"/>
                    </a:lnTo>
                    <a:lnTo>
                      <a:pt x="644921" y="246935"/>
                    </a:lnTo>
                    <a:lnTo>
                      <a:pt x="645914" y="246935"/>
                    </a:lnTo>
                    <a:lnTo>
                      <a:pt x="648896" y="243972"/>
                    </a:lnTo>
                    <a:lnTo>
                      <a:pt x="655852" y="236070"/>
                    </a:lnTo>
                    <a:lnTo>
                      <a:pt x="663801" y="223229"/>
                    </a:lnTo>
                    <a:lnTo>
                      <a:pt x="671751" y="208413"/>
                    </a:lnTo>
                    <a:lnTo>
                      <a:pt x="692619" y="168904"/>
                    </a:lnTo>
                    <a:lnTo>
                      <a:pt x="713487" y="123468"/>
                    </a:lnTo>
                    <a:lnTo>
                      <a:pt x="750254" y="38522"/>
                    </a:lnTo>
                    <a:lnTo>
                      <a:pt x="765160" y="0"/>
                    </a:lnTo>
                    <a:lnTo>
                      <a:pt x="772116" y="5927"/>
                    </a:lnTo>
                    <a:lnTo>
                      <a:pt x="789009" y="17779"/>
                    </a:lnTo>
                    <a:lnTo>
                      <a:pt x="801928" y="26669"/>
                    </a:lnTo>
                    <a:lnTo>
                      <a:pt x="816833" y="34571"/>
                    </a:lnTo>
                    <a:lnTo>
                      <a:pt x="834720" y="42473"/>
                    </a:lnTo>
                    <a:lnTo>
                      <a:pt x="853601" y="49387"/>
                    </a:lnTo>
                    <a:lnTo>
                      <a:pt x="870494" y="55314"/>
                    </a:lnTo>
                    <a:lnTo>
                      <a:pt x="889374" y="59264"/>
                    </a:lnTo>
                    <a:lnTo>
                      <a:pt x="911236" y="64203"/>
                    </a:lnTo>
                    <a:lnTo>
                      <a:pt x="936079" y="74081"/>
                    </a:lnTo>
                    <a:lnTo>
                      <a:pt x="949991" y="80007"/>
                    </a:lnTo>
                    <a:lnTo>
                      <a:pt x="964897" y="86921"/>
                    </a:lnTo>
                    <a:lnTo>
                      <a:pt x="980796" y="94823"/>
                    </a:lnTo>
                    <a:lnTo>
                      <a:pt x="995702" y="105688"/>
                    </a:lnTo>
                    <a:lnTo>
                      <a:pt x="1012595" y="116553"/>
                    </a:lnTo>
                    <a:lnTo>
                      <a:pt x="1028494" y="130382"/>
                    </a:lnTo>
                    <a:lnTo>
                      <a:pt x="1046381" y="147173"/>
                    </a:lnTo>
                    <a:lnTo>
                      <a:pt x="1064268" y="164953"/>
                    </a:lnTo>
                    <a:lnTo>
                      <a:pt x="1081161" y="182732"/>
                    </a:lnTo>
                    <a:lnTo>
                      <a:pt x="1095073" y="200511"/>
                    </a:lnTo>
                    <a:lnTo>
                      <a:pt x="1106998" y="219278"/>
                    </a:lnTo>
                    <a:lnTo>
                      <a:pt x="1119916" y="237058"/>
                    </a:lnTo>
                    <a:lnTo>
                      <a:pt x="1128859" y="255825"/>
                    </a:lnTo>
                    <a:lnTo>
                      <a:pt x="1137803" y="273604"/>
                    </a:lnTo>
                    <a:lnTo>
                      <a:pt x="1150721" y="307187"/>
                    </a:lnTo>
                    <a:lnTo>
                      <a:pt x="1160658" y="335832"/>
                    </a:lnTo>
                    <a:lnTo>
                      <a:pt x="1167614" y="358550"/>
                    </a:lnTo>
                    <a:lnTo>
                      <a:pt x="1168203" y="361624"/>
                    </a:lnTo>
                    <a:lnTo>
                      <a:pt x="1171589" y="361624"/>
                    </a:lnTo>
                    <a:lnTo>
                      <a:pt x="1171589" y="379292"/>
                    </a:lnTo>
                    <a:lnTo>
                      <a:pt x="1171589" y="511643"/>
                    </a:lnTo>
                    <a:lnTo>
                      <a:pt x="0" y="511643"/>
                    </a:lnTo>
                    <a:lnTo>
                      <a:pt x="0" y="379292"/>
                    </a:lnTo>
                    <a:lnTo>
                      <a:pt x="0" y="361624"/>
                    </a:lnTo>
                    <a:lnTo>
                      <a:pt x="3386" y="361624"/>
                    </a:lnTo>
                    <a:lnTo>
                      <a:pt x="3975" y="358550"/>
                    </a:lnTo>
                    <a:lnTo>
                      <a:pt x="9937" y="335832"/>
                    </a:lnTo>
                    <a:lnTo>
                      <a:pt x="18881" y="307187"/>
                    </a:lnTo>
                    <a:lnTo>
                      <a:pt x="32793" y="273604"/>
                    </a:lnTo>
                    <a:lnTo>
                      <a:pt x="42730" y="255825"/>
                    </a:lnTo>
                    <a:lnTo>
                      <a:pt x="52667" y="237058"/>
                    </a:lnTo>
                    <a:lnTo>
                      <a:pt x="63598" y="219278"/>
                    </a:lnTo>
                    <a:lnTo>
                      <a:pt x="77510" y="200511"/>
                    </a:lnTo>
                    <a:lnTo>
                      <a:pt x="90428" y="182732"/>
                    </a:lnTo>
                    <a:lnTo>
                      <a:pt x="107321" y="164953"/>
                    </a:lnTo>
                    <a:lnTo>
                      <a:pt x="125208" y="147173"/>
                    </a:lnTo>
                    <a:lnTo>
                      <a:pt x="143095" y="130382"/>
                    </a:lnTo>
                    <a:lnTo>
                      <a:pt x="159988" y="116553"/>
                    </a:lnTo>
                    <a:lnTo>
                      <a:pt x="175888" y="105688"/>
                    </a:lnTo>
                    <a:lnTo>
                      <a:pt x="191787" y="94823"/>
                    </a:lnTo>
                    <a:lnTo>
                      <a:pt x="206693" y="86921"/>
                    </a:lnTo>
                    <a:lnTo>
                      <a:pt x="220605" y="80007"/>
                    </a:lnTo>
                    <a:lnTo>
                      <a:pt x="234517" y="74081"/>
                    </a:lnTo>
                    <a:lnTo>
                      <a:pt x="260353" y="64203"/>
                    </a:lnTo>
                    <a:lnTo>
                      <a:pt x="282215" y="59264"/>
                    </a:lnTo>
                    <a:lnTo>
                      <a:pt x="301096" y="55314"/>
                    </a:lnTo>
                    <a:lnTo>
                      <a:pt x="317989" y="49387"/>
                    </a:lnTo>
                    <a:lnTo>
                      <a:pt x="337863" y="42473"/>
                    </a:lnTo>
                    <a:lnTo>
                      <a:pt x="355750" y="34571"/>
                    </a:lnTo>
                    <a:lnTo>
                      <a:pt x="368668" y="26669"/>
                    </a:lnTo>
                    <a:lnTo>
                      <a:pt x="382580" y="17779"/>
                    </a:lnTo>
                    <a:lnTo>
                      <a:pt x="399473" y="592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wrap="square">
                <a:noAutofit/>
              </a:bodyPr>
              <a:lstStyle/>
              <a:p>
                <a:pPr>
                  <a:defRPr/>
                </a:pPr>
                <a:endParaRPr lang="en-US" sz="1600">
                  <a:latin typeface="汉仪正圆-55W" panose="00020600040101010101" pitchFamily="18" charset="-122"/>
                  <a:ea typeface="汉仪正圆-55W" panose="00020600040101010101" pitchFamily="18" charset="-122"/>
                  <a:cs typeface="Arial" panose="020B0604020202020204" pitchFamily="34" charset="0"/>
                  <a:sym typeface="汉仪正圆-55W" panose="00020600040101010101" pitchFamily="18" charset="-122"/>
                </a:endParaRPr>
              </a:p>
            </p:txBody>
          </p:sp>
          <p:sp>
            <p:nvSpPr>
              <p:cNvPr id="60" name="深度视觉·原创设计 https://www.docer.com/works?userid=22383862"/>
              <p:cNvSpPr/>
              <p:nvPr/>
            </p:nvSpPr>
            <p:spPr bwMode="auto">
              <a:xfrm>
                <a:off x="5882781" y="3164683"/>
                <a:ext cx="430907" cy="605340"/>
              </a:xfrm>
              <a:custGeom>
                <a:avLst/>
                <a:gdLst>
                  <a:gd name="T0" fmla="*/ 215 w 432"/>
                  <a:gd name="T1" fmla="*/ 610 h 610"/>
                  <a:gd name="T2" fmla="*/ 233 w 432"/>
                  <a:gd name="T3" fmla="*/ 609 h 610"/>
                  <a:gd name="T4" fmla="*/ 258 w 432"/>
                  <a:gd name="T5" fmla="*/ 602 h 610"/>
                  <a:gd name="T6" fmla="*/ 289 w 432"/>
                  <a:gd name="T7" fmla="*/ 587 h 610"/>
                  <a:gd name="T8" fmla="*/ 306 w 432"/>
                  <a:gd name="T9" fmla="*/ 576 h 610"/>
                  <a:gd name="T10" fmla="*/ 339 w 432"/>
                  <a:gd name="T11" fmla="*/ 544 h 610"/>
                  <a:gd name="T12" fmla="*/ 375 w 432"/>
                  <a:gd name="T13" fmla="*/ 494 h 610"/>
                  <a:gd name="T14" fmla="*/ 402 w 432"/>
                  <a:gd name="T15" fmla="*/ 448 h 610"/>
                  <a:gd name="T16" fmla="*/ 415 w 432"/>
                  <a:gd name="T17" fmla="*/ 412 h 610"/>
                  <a:gd name="T18" fmla="*/ 425 w 432"/>
                  <a:gd name="T19" fmla="*/ 375 h 610"/>
                  <a:gd name="T20" fmla="*/ 428 w 432"/>
                  <a:gd name="T21" fmla="*/ 355 h 610"/>
                  <a:gd name="T22" fmla="*/ 432 w 432"/>
                  <a:gd name="T23" fmla="*/ 287 h 610"/>
                  <a:gd name="T24" fmla="*/ 429 w 432"/>
                  <a:gd name="T25" fmla="*/ 208 h 610"/>
                  <a:gd name="T26" fmla="*/ 422 w 432"/>
                  <a:gd name="T27" fmla="*/ 168 h 610"/>
                  <a:gd name="T28" fmla="*/ 413 w 432"/>
                  <a:gd name="T29" fmla="*/ 132 h 610"/>
                  <a:gd name="T30" fmla="*/ 397 w 432"/>
                  <a:gd name="T31" fmla="*/ 99 h 610"/>
                  <a:gd name="T32" fmla="*/ 378 w 432"/>
                  <a:gd name="T33" fmla="*/ 73 h 610"/>
                  <a:gd name="T34" fmla="*/ 364 w 432"/>
                  <a:gd name="T35" fmla="*/ 59 h 610"/>
                  <a:gd name="T36" fmla="*/ 337 w 432"/>
                  <a:gd name="T37" fmla="*/ 38 h 610"/>
                  <a:gd name="T38" fmla="*/ 309 w 432"/>
                  <a:gd name="T39" fmla="*/ 23 h 610"/>
                  <a:gd name="T40" fmla="*/ 270 w 432"/>
                  <a:gd name="T41" fmla="*/ 9 h 610"/>
                  <a:gd name="T42" fmla="*/ 231 w 432"/>
                  <a:gd name="T43" fmla="*/ 2 h 610"/>
                  <a:gd name="T44" fmla="*/ 216 w 432"/>
                  <a:gd name="T45" fmla="*/ 0 h 610"/>
                  <a:gd name="T46" fmla="*/ 184 w 432"/>
                  <a:gd name="T47" fmla="*/ 5 h 610"/>
                  <a:gd name="T48" fmla="*/ 137 w 432"/>
                  <a:gd name="T49" fmla="*/ 17 h 610"/>
                  <a:gd name="T50" fmla="*/ 109 w 432"/>
                  <a:gd name="T51" fmla="*/ 30 h 610"/>
                  <a:gd name="T52" fmla="*/ 82 w 432"/>
                  <a:gd name="T53" fmla="*/ 48 h 610"/>
                  <a:gd name="T54" fmla="*/ 55 w 432"/>
                  <a:gd name="T55" fmla="*/ 73 h 610"/>
                  <a:gd name="T56" fmla="*/ 44 w 432"/>
                  <a:gd name="T57" fmla="*/ 85 h 610"/>
                  <a:gd name="T58" fmla="*/ 27 w 432"/>
                  <a:gd name="T59" fmla="*/ 116 h 610"/>
                  <a:gd name="T60" fmla="*/ 15 w 432"/>
                  <a:gd name="T61" fmla="*/ 150 h 610"/>
                  <a:gd name="T62" fmla="*/ 7 w 432"/>
                  <a:gd name="T63" fmla="*/ 188 h 610"/>
                  <a:gd name="T64" fmla="*/ 1 w 432"/>
                  <a:gd name="T65" fmla="*/ 247 h 610"/>
                  <a:gd name="T66" fmla="*/ 1 w 432"/>
                  <a:gd name="T67" fmla="*/ 323 h 610"/>
                  <a:gd name="T68" fmla="*/ 5 w 432"/>
                  <a:gd name="T69" fmla="*/ 355 h 610"/>
                  <a:gd name="T70" fmla="*/ 12 w 432"/>
                  <a:gd name="T71" fmla="*/ 394 h 610"/>
                  <a:gd name="T72" fmla="*/ 25 w 432"/>
                  <a:gd name="T73" fmla="*/ 430 h 610"/>
                  <a:gd name="T74" fmla="*/ 40 w 432"/>
                  <a:gd name="T75" fmla="*/ 463 h 610"/>
                  <a:gd name="T76" fmla="*/ 76 w 432"/>
                  <a:gd name="T77" fmla="*/ 522 h 610"/>
                  <a:gd name="T78" fmla="*/ 112 w 432"/>
                  <a:gd name="T79" fmla="*/ 562 h 610"/>
                  <a:gd name="T80" fmla="*/ 127 w 432"/>
                  <a:gd name="T81" fmla="*/ 576 h 610"/>
                  <a:gd name="T82" fmla="*/ 159 w 432"/>
                  <a:gd name="T83" fmla="*/ 596 h 610"/>
                  <a:gd name="T84" fmla="*/ 188 w 432"/>
                  <a:gd name="T85" fmla="*/ 606 h 610"/>
                  <a:gd name="T86" fmla="*/ 208 w 432"/>
                  <a:gd name="T87" fmla="*/ 610 h 610"/>
                  <a:gd name="T88" fmla="*/ 215 w 432"/>
                  <a:gd name="T89" fmla="*/ 610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32" h="610">
                    <a:moveTo>
                      <a:pt x="215" y="610"/>
                    </a:moveTo>
                    <a:lnTo>
                      <a:pt x="215" y="610"/>
                    </a:lnTo>
                    <a:lnTo>
                      <a:pt x="223" y="610"/>
                    </a:lnTo>
                    <a:lnTo>
                      <a:pt x="233" y="609"/>
                    </a:lnTo>
                    <a:lnTo>
                      <a:pt x="244" y="606"/>
                    </a:lnTo>
                    <a:lnTo>
                      <a:pt x="258" y="602"/>
                    </a:lnTo>
                    <a:lnTo>
                      <a:pt x="273" y="596"/>
                    </a:lnTo>
                    <a:lnTo>
                      <a:pt x="289" y="587"/>
                    </a:lnTo>
                    <a:lnTo>
                      <a:pt x="306" y="576"/>
                    </a:lnTo>
                    <a:lnTo>
                      <a:pt x="306" y="576"/>
                    </a:lnTo>
                    <a:lnTo>
                      <a:pt x="321" y="562"/>
                    </a:lnTo>
                    <a:lnTo>
                      <a:pt x="339" y="544"/>
                    </a:lnTo>
                    <a:lnTo>
                      <a:pt x="357" y="522"/>
                    </a:lnTo>
                    <a:lnTo>
                      <a:pt x="375" y="494"/>
                    </a:lnTo>
                    <a:lnTo>
                      <a:pt x="393" y="463"/>
                    </a:lnTo>
                    <a:lnTo>
                      <a:pt x="402" y="448"/>
                    </a:lnTo>
                    <a:lnTo>
                      <a:pt x="409" y="430"/>
                    </a:lnTo>
                    <a:lnTo>
                      <a:pt x="415" y="412"/>
                    </a:lnTo>
                    <a:lnTo>
                      <a:pt x="421" y="394"/>
                    </a:lnTo>
                    <a:lnTo>
                      <a:pt x="425" y="375"/>
                    </a:lnTo>
                    <a:lnTo>
                      <a:pt x="428" y="355"/>
                    </a:lnTo>
                    <a:lnTo>
                      <a:pt x="428" y="355"/>
                    </a:lnTo>
                    <a:lnTo>
                      <a:pt x="431" y="323"/>
                    </a:lnTo>
                    <a:lnTo>
                      <a:pt x="432" y="287"/>
                    </a:lnTo>
                    <a:lnTo>
                      <a:pt x="432" y="247"/>
                    </a:lnTo>
                    <a:lnTo>
                      <a:pt x="429" y="208"/>
                    </a:lnTo>
                    <a:lnTo>
                      <a:pt x="427" y="188"/>
                    </a:lnTo>
                    <a:lnTo>
                      <a:pt x="422" y="168"/>
                    </a:lnTo>
                    <a:lnTo>
                      <a:pt x="418" y="150"/>
                    </a:lnTo>
                    <a:lnTo>
                      <a:pt x="413" y="132"/>
                    </a:lnTo>
                    <a:lnTo>
                      <a:pt x="406" y="116"/>
                    </a:lnTo>
                    <a:lnTo>
                      <a:pt x="397" y="99"/>
                    </a:lnTo>
                    <a:lnTo>
                      <a:pt x="389" y="85"/>
                    </a:lnTo>
                    <a:lnTo>
                      <a:pt x="378" y="73"/>
                    </a:lnTo>
                    <a:lnTo>
                      <a:pt x="378" y="73"/>
                    </a:lnTo>
                    <a:lnTo>
                      <a:pt x="364" y="59"/>
                    </a:lnTo>
                    <a:lnTo>
                      <a:pt x="350" y="48"/>
                    </a:lnTo>
                    <a:lnTo>
                      <a:pt x="337" y="38"/>
                    </a:lnTo>
                    <a:lnTo>
                      <a:pt x="323" y="30"/>
                    </a:lnTo>
                    <a:lnTo>
                      <a:pt x="309" y="23"/>
                    </a:lnTo>
                    <a:lnTo>
                      <a:pt x="296" y="17"/>
                    </a:lnTo>
                    <a:lnTo>
                      <a:pt x="270" y="9"/>
                    </a:lnTo>
                    <a:lnTo>
                      <a:pt x="249" y="5"/>
                    </a:lnTo>
                    <a:lnTo>
                      <a:pt x="231" y="2"/>
                    </a:lnTo>
                    <a:lnTo>
                      <a:pt x="216" y="0"/>
                    </a:lnTo>
                    <a:lnTo>
                      <a:pt x="216" y="0"/>
                    </a:lnTo>
                    <a:lnTo>
                      <a:pt x="201" y="2"/>
                    </a:lnTo>
                    <a:lnTo>
                      <a:pt x="184" y="5"/>
                    </a:lnTo>
                    <a:lnTo>
                      <a:pt x="162" y="9"/>
                    </a:lnTo>
                    <a:lnTo>
                      <a:pt x="137" y="17"/>
                    </a:lnTo>
                    <a:lnTo>
                      <a:pt x="123" y="23"/>
                    </a:lnTo>
                    <a:lnTo>
                      <a:pt x="109" y="30"/>
                    </a:lnTo>
                    <a:lnTo>
                      <a:pt x="95" y="38"/>
                    </a:lnTo>
                    <a:lnTo>
                      <a:pt x="82" y="48"/>
                    </a:lnTo>
                    <a:lnTo>
                      <a:pt x="68" y="59"/>
                    </a:lnTo>
                    <a:lnTo>
                      <a:pt x="55" y="73"/>
                    </a:lnTo>
                    <a:lnTo>
                      <a:pt x="55" y="73"/>
                    </a:lnTo>
                    <a:lnTo>
                      <a:pt x="44" y="85"/>
                    </a:lnTo>
                    <a:lnTo>
                      <a:pt x="36" y="99"/>
                    </a:lnTo>
                    <a:lnTo>
                      <a:pt x="27" y="116"/>
                    </a:lnTo>
                    <a:lnTo>
                      <a:pt x="21" y="132"/>
                    </a:lnTo>
                    <a:lnTo>
                      <a:pt x="15" y="150"/>
                    </a:lnTo>
                    <a:lnTo>
                      <a:pt x="11" y="168"/>
                    </a:lnTo>
                    <a:lnTo>
                      <a:pt x="7" y="188"/>
                    </a:lnTo>
                    <a:lnTo>
                      <a:pt x="4" y="208"/>
                    </a:lnTo>
                    <a:lnTo>
                      <a:pt x="1" y="247"/>
                    </a:lnTo>
                    <a:lnTo>
                      <a:pt x="0" y="287"/>
                    </a:lnTo>
                    <a:lnTo>
                      <a:pt x="1" y="323"/>
                    </a:lnTo>
                    <a:lnTo>
                      <a:pt x="5" y="355"/>
                    </a:lnTo>
                    <a:lnTo>
                      <a:pt x="5" y="355"/>
                    </a:lnTo>
                    <a:lnTo>
                      <a:pt x="8" y="375"/>
                    </a:lnTo>
                    <a:lnTo>
                      <a:pt x="12" y="394"/>
                    </a:lnTo>
                    <a:lnTo>
                      <a:pt x="18" y="412"/>
                    </a:lnTo>
                    <a:lnTo>
                      <a:pt x="25" y="430"/>
                    </a:lnTo>
                    <a:lnTo>
                      <a:pt x="32" y="448"/>
                    </a:lnTo>
                    <a:lnTo>
                      <a:pt x="40" y="463"/>
                    </a:lnTo>
                    <a:lnTo>
                      <a:pt x="57" y="494"/>
                    </a:lnTo>
                    <a:lnTo>
                      <a:pt x="76" y="522"/>
                    </a:lnTo>
                    <a:lnTo>
                      <a:pt x="94" y="544"/>
                    </a:lnTo>
                    <a:lnTo>
                      <a:pt x="112" y="562"/>
                    </a:lnTo>
                    <a:lnTo>
                      <a:pt x="127" y="576"/>
                    </a:lnTo>
                    <a:lnTo>
                      <a:pt x="127" y="576"/>
                    </a:lnTo>
                    <a:lnTo>
                      <a:pt x="144" y="587"/>
                    </a:lnTo>
                    <a:lnTo>
                      <a:pt x="159" y="596"/>
                    </a:lnTo>
                    <a:lnTo>
                      <a:pt x="174" y="602"/>
                    </a:lnTo>
                    <a:lnTo>
                      <a:pt x="188" y="606"/>
                    </a:lnTo>
                    <a:lnTo>
                      <a:pt x="199" y="609"/>
                    </a:lnTo>
                    <a:lnTo>
                      <a:pt x="208" y="610"/>
                    </a:lnTo>
                    <a:lnTo>
                      <a:pt x="215" y="610"/>
                    </a:lnTo>
                    <a:lnTo>
                      <a:pt x="215" y="6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a:defRPr/>
                </a:pPr>
                <a:endParaRPr lang="en-US" sz="1600">
                  <a:latin typeface="汉仪正圆-55W" panose="00020600040101010101" pitchFamily="18" charset="-122"/>
                  <a:ea typeface="汉仪正圆-55W" panose="00020600040101010101" pitchFamily="18" charset="-122"/>
                  <a:cs typeface="Arial" panose="020B0604020202020204" pitchFamily="34" charset="0"/>
                  <a:sym typeface="汉仪正圆-55W" panose="00020600040101010101" pitchFamily="18" charset="-122"/>
                </a:endParaRPr>
              </a:p>
            </p:txBody>
          </p:sp>
        </p:grpSp>
        <p:sp>
          <p:nvSpPr>
            <p:cNvPr id="58" name="深度视觉·原创设计 https://www.docer.com/works?userid=22383862"/>
            <p:cNvSpPr/>
            <p:nvPr/>
          </p:nvSpPr>
          <p:spPr>
            <a:xfrm>
              <a:off x="3528057" y="4113792"/>
              <a:ext cx="1540714" cy="389979"/>
            </a:xfrm>
            <a:prstGeom prst="rect">
              <a:avLst/>
            </a:prstGeom>
          </p:spPr>
          <p:txBody>
            <a:bodyPr wrap="square">
              <a:spAutoFit/>
            </a:bodyPr>
            <a:lstStyle/>
            <a:p>
              <a:pPr algn="ctr">
                <a:spcBef>
                  <a:spcPts val="600"/>
                </a:spcBef>
                <a:buClr>
                  <a:srgbClr val="E24848"/>
                </a:buClr>
              </a:pPr>
              <a:r>
                <a:rPr lang="en-US" sz="1200" b="1" dirty="0">
                  <a:solidFill>
                    <a:schemeClr val="bg1"/>
                  </a:solidFill>
                  <a:latin typeface="汉仪正圆-55W" panose="00020600040101010101" pitchFamily="18" charset="-122"/>
                  <a:ea typeface="汉仪正圆-55W" panose="00020600040101010101" pitchFamily="18" charset="-122"/>
                  <a:cs typeface="Open Sans Light" pitchFamily="34" charset="0"/>
                  <a:sym typeface="汉仪正圆-55W" panose="00020600040101010101" pitchFamily="18" charset="-122"/>
                </a:rPr>
                <a:t>ANALYSIS 1</a:t>
              </a:r>
              <a:endParaRPr lang="en-US" sz="1200" b="1" dirty="0">
                <a:solidFill>
                  <a:schemeClr val="bg1"/>
                </a:solidFill>
                <a:latin typeface="汉仪正圆-55W" panose="00020600040101010101" pitchFamily="18" charset="-122"/>
                <a:ea typeface="汉仪正圆-55W" panose="00020600040101010101" pitchFamily="18" charset="-122"/>
                <a:cs typeface="Open Sans Light" pitchFamily="34" charset="0"/>
                <a:sym typeface="汉仪正圆-55W" panose="00020600040101010101" pitchFamily="18" charset="-122"/>
              </a:endParaRPr>
            </a:p>
          </p:txBody>
        </p:sp>
      </p:grpSp>
      <p:sp>
        <p:nvSpPr>
          <p:cNvPr id="61" name="深度视觉·原创设计 https://www.docer.com/works?userid=22383862"/>
          <p:cNvSpPr/>
          <p:nvPr/>
        </p:nvSpPr>
        <p:spPr>
          <a:xfrm rot="20038587">
            <a:off x="3193415" y="2102485"/>
            <a:ext cx="778510" cy="787400"/>
          </a:xfrm>
          <a:prstGeom prst="ellipse">
            <a:avLst/>
          </a:prstGeom>
          <a:solidFill>
            <a:schemeClr val="bg1"/>
          </a:solidFill>
          <a:ln w="381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600">
              <a:solidFill>
                <a:prstClr val="white"/>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2" name="深度视觉·原创设计 https://www.docer.com/works?userid=22383862"/>
          <p:cNvSpPr/>
          <p:nvPr/>
        </p:nvSpPr>
        <p:spPr>
          <a:xfrm>
            <a:off x="3290570" y="2327275"/>
            <a:ext cx="739140" cy="326390"/>
          </a:xfrm>
          <a:prstGeom prst="rect">
            <a:avLst/>
          </a:prstGeom>
        </p:spPr>
        <p:txBody>
          <a:bodyPr wrap="square">
            <a:noAutofit/>
          </a:bodyPr>
          <a:lstStyle/>
          <a:p>
            <a:pPr algn="ctr">
              <a:spcBef>
                <a:spcPts val="600"/>
              </a:spcBef>
              <a:buClr>
                <a:srgbClr val="E24848"/>
              </a:buClr>
              <a:defRPr/>
            </a:pPr>
            <a:endParaRPr lang="en-US" sz="2400" b="1" noProof="1">
              <a:solidFill>
                <a:schemeClr val="tx1">
                  <a:lumMod val="75000"/>
                  <a:lumOff val="25000"/>
                </a:schemeClr>
              </a:solidFill>
              <a:latin typeface="汉仪正圆-55W" panose="00020600040101010101" pitchFamily="18" charset="-122"/>
              <a:ea typeface="汉仪正圆-55W" panose="00020600040101010101" pitchFamily="18" charset="-122"/>
              <a:cs typeface="Open Sans Light" pitchFamily="34" charset="0"/>
              <a:sym typeface="汉仪正圆-55W" panose="00020600040101010101" pitchFamily="18" charset="-122"/>
            </a:endParaRPr>
          </a:p>
        </p:txBody>
      </p:sp>
      <p:sp>
        <p:nvSpPr>
          <p:cNvPr id="63" name="深度视觉·原创设计 https://www.docer.com/works?userid=22383862"/>
          <p:cNvSpPr/>
          <p:nvPr/>
        </p:nvSpPr>
        <p:spPr>
          <a:xfrm>
            <a:off x="3472180" y="1711960"/>
            <a:ext cx="327660" cy="331470"/>
          </a:xfrm>
          <a:prstGeom prst="ellipse">
            <a:avLst/>
          </a:prstGeom>
          <a:solidFill>
            <a:schemeClr val="tx1">
              <a:lumMod val="85000"/>
              <a:lumOff val="15000"/>
              <a:alpha val="55000"/>
            </a:schemeClr>
          </a:solidFill>
          <a:ln>
            <a:noFill/>
            <a:prstDash val="dash"/>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4" name="深度视觉·原创设计 https://www.docer.com/works?userid=22383862"/>
          <p:cNvSpPr/>
          <p:nvPr/>
        </p:nvSpPr>
        <p:spPr bwMode="auto">
          <a:xfrm>
            <a:off x="3587750" y="1838325"/>
            <a:ext cx="180340" cy="148590"/>
          </a:xfrm>
          <a:custGeom>
            <a:avLst/>
            <a:gdLst>
              <a:gd name="T0" fmla="*/ 153 w 153"/>
              <a:gd name="T1" fmla="*/ 14 h 124"/>
              <a:gd name="T2" fmla="*/ 135 w 153"/>
              <a:gd name="T3" fmla="*/ 19 h 124"/>
              <a:gd name="T4" fmla="*/ 149 w 153"/>
              <a:gd name="T5" fmla="*/ 2 h 124"/>
              <a:gd name="T6" fmla="*/ 129 w 153"/>
              <a:gd name="T7" fmla="*/ 9 h 124"/>
              <a:gd name="T8" fmla="*/ 106 w 153"/>
              <a:gd name="T9" fmla="*/ 0 h 124"/>
              <a:gd name="T10" fmla="*/ 75 w 153"/>
              <a:gd name="T11" fmla="*/ 31 h 124"/>
              <a:gd name="T12" fmla="*/ 76 w 153"/>
              <a:gd name="T13" fmla="*/ 38 h 124"/>
              <a:gd name="T14" fmla="*/ 11 w 153"/>
              <a:gd name="T15" fmla="*/ 5 h 124"/>
              <a:gd name="T16" fmla="*/ 7 w 153"/>
              <a:gd name="T17" fmla="*/ 21 h 124"/>
              <a:gd name="T18" fmla="*/ 21 w 153"/>
              <a:gd name="T19" fmla="*/ 47 h 124"/>
              <a:gd name="T20" fmla="*/ 6 w 153"/>
              <a:gd name="T21" fmla="*/ 43 h 124"/>
              <a:gd name="T22" fmla="*/ 6 w 153"/>
              <a:gd name="T23" fmla="*/ 44 h 124"/>
              <a:gd name="T24" fmla="*/ 32 w 153"/>
              <a:gd name="T25" fmla="*/ 74 h 124"/>
              <a:gd name="T26" fmla="*/ 23 w 153"/>
              <a:gd name="T27" fmla="*/ 76 h 124"/>
              <a:gd name="T28" fmla="*/ 17 w 153"/>
              <a:gd name="T29" fmla="*/ 75 h 124"/>
              <a:gd name="T30" fmla="*/ 47 w 153"/>
              <a:gd name="T31" fmla="*/ 97 h 124"/>
              <a:gd name="T32" fmla="*/ 8 w 153"/>
              <a:gd name="T33" fmla="*/ 110 h 124"/>
              <a:gd name="T34" fmla="*/ 0 w 153"/>
              <a:gd name="T35" fmla="*/ 110 h 124"/>
              <a:gd name="T36" fmla="*/ 48 w 153"/>
              <a:gd name="T37" fmla="*/ 124 h 124"/>
              <a:gd name="T38" fmla="*/ 138 w 153"/>
              <a:gd name="T39" fmla="*/ 35 h 124"/>
              <a:gd name="T40" fmla="*/ 138 w 153"/>
              <a:gd name="T41" fmla="*/ 31 h 124"/>
              <a:gd name="T42" fmla="*/ 153 w 153"/>
              <a:gd name="T43" fmla="*/ 1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3" h="124">
                <a:moveTo>
                  <a:pt x="153" y="14"/>
                </a:moveTo>
                <a:cubicBezTo>
                  <a:pt x="148" y="17"/>
                  <a:pt x="142" y="18"/>
                  <a:pt x="135" y="19"/>
                </a:cubicBezTo>
                <a:cubicBezTo>
                  <a:pt x="142" y="15"/>
                  <a:pt x="147" y="9"/>
                  <a:pt x="149" y="2"/>
                </a:cubicBezTo>
                <a:cubicBezTo>
                  <a:pt x="143" y="5"/>
                  <a:pt x="136" y="8"/>
                  <a:pt x="129" y="9"/>
                </a:cubicBezTo>
                <a:cubicBezTo>
                  <a:pt x="124" y="3"/>
                  <a:pt x="115" y="0"/>
                  <a:pt x="106" y="0"/>
                </a:cubicBezTo>
                <a:cubicBezTo>
                  <a:pt x="89" y="0"/>
                  <a:pt x="75" y="14"/>
                  <a:pt x="75" y="31"/>
                </a:cubicBezTo>
                <a:cubicBezTo>
                  <a:pt x="75" y="33"/>
                  <a:pt x="75" y="36"/>
                  <a:pt x="76" y="38"/>
                </a:cubicBezTo>
                <a:cubicBezTo>
                  <a:pt x="50" y="37"/>
                  <a:pt x="26" y="24"/>
                  <a:pt x="11" y="5"/>
                </a:cubicBezTo>
                <a:cubicBezTo>
                  <a:pt x="8" y="10"/>
                  <a:pt x="7" y="15"/>
                  <a:pt x="7" y="21"/>
                </a:cubicBezTo>
                <a:cubicBezTo>
                  <a:pt x="7" y="32"/>
                  <a:pt x="12" y="42"/>
                  <a:pt x="21" y="47"/>
                </a:cubicBezTo>
                <a:cubicBezTo>
                  <a:pt x="16" y="47"/>
                  <a:pt x="11" y="46"/>
                  <a:pt x="6" y="43"/>
                </a:cubicBezTo>
                <a:cubicBezTo>
                  <a:pt x="6" y="43"/>
                  <a:pt x="6" y="44"/>
                  <a:pt x="6" y="44"/>
                </a:cubicBezTo>
                <a:cubicBezTo>
                  <a:pt x="6" y="59"/>
                  <a:pt x="17" y="72"/>
                  <a:pt x="32" y="74"/>
                </a:cubicBezTo>
                <a:cubicBezTo>
                  <a:pt x="29" y="75"/>
                  <a:pt x="26" y="76"/>
                  <a:pt x="23" y="76"/>
                </a:cubicBezTo>
                <a:cubicBezTo>
                  <a:pt x="21" y="76"/>
                  <a:pt x="19" y="75"/>
                  <a:pt x="17" y="75"/>
                </a:cubicBezTo>
                <a:cubicBezTo>
                  <a:pt x="21" y="87"/>
                  <a:pt x="33" y="97"/>
                  <a:pt x="47" y="97"/>
                </a:cubicBezTo>
                <a:cubicBezTo>
                  <a:pt x="36" y="105"/>
                  <a:pt x="23" y="110"/>
                  <a:pt x="8" y="110"/>
                </a:cubicBezTo>
                <a:cubicBezTo>
                  <a:pt x="5" y="110"/>
                  <a:pt x="3" y="110"/>
                  <a:pt x="0" y="110"/>
                </a:cubicBezTo>
                <a:cubicBezTo>
                  <a:pt x="14" y="119"/>
                  <a:pt x="31" y="124"/>
                  <a:pt x="48" y="124"/>
                </a:cubicBezTo>
                <a:cubicBezTo>
                  <a:pt x="106" y="124"/>
                  <a:pt x="138" y="76"/>
                  <a:pt x="138" y="35"/>
                </a:cubicBezTo>
                <a:cubicBezTo>
                  <a:pt x="138" y="33"/>
                  <a:pt x="138" y="32"/>
                  <a:pt x="138" y="31"/>
                </a:cubicBezTo>
                <a:cubicBezTo>
                  <a:pt x="144" y="26"/>
                  <a:pt x="149" y="21"/>
                  <a:pt x="153" y="14"/>
                </a:cubicBez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5" name="深度视觉·原创设计 https://www.docer.com/works?userid=22383862"/>
          <p:cNvSpPr/>
          <p:nvPr/>
        </p:nvSpPr>
        <p:spPr>
          <a:xfrm rot="20038587">
            <a:off x="50800" y="1607820"/>
            <a:ext cx="778510" cy="787400"/>
          </a:xfrm>
          <a:prstGeom prst="ellipse">
            <a:avLst/>
          </a:prstGeom>
          <a:solidFill>
            <a:schemeClr val="bg1"/>
          </a:solidFill>
          <a:ln w="381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600">
              <a:solidFill>
                <a:prstClr val="white"/>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6" name="深度视觉·原创设计 https://www.docer.com/works?userid=22383862"/>
          <p:cNvSpPr/>
          <p:nvPr/>
        </p:nvSpPr>
        <p:spPr>
          <a:xfrm>
            <a:off x="141605" y="1826895"/>
            <a:ext cx="739140" cy="326390"/>
          </a:xfrm>
          <a:prstGeom prst="rect">
            <a:avLst/>
          </a:prstGeom>
        </p:spPr>
        <p:txBody>
          <a:bodyPr wrap="square">
            <a:noAutofit/>
          </a:bodyPr>
          <a:lstStyle/>
          <a:p>
            <a:pPr algn="ctr">
              <a:spcBef>
                <a:spcPts val="600"/>
              </a:spcBef>
              <a:buClr>
                <a:srgbClr val="E24848"/>
              </a:buClr>
              <a:defRPr/>
            </a:pPr>
            <a:endParaRPr lang="en-US" sz="2400" b="1" noProof="1">
              <a:solidFill>
                <a:schemeClr val="tx1">
                  <a:lumMod val="75000"/>
                  <a:lumOff val="25000"/>
                </a:schemeClr>
              </a:solidFill>
              <a:latin typeface="汉仪正圆-55W" panose="00020600040101010101" pitchFamily="18" charset="-122"/>
              <a:ea typeface="汉仪正圆-55W" panose="00020600040101010101" pitchFamily="18" charset="-122"/>
              <a:cs typeface="Open Sans Light" pitchFamily="34" charset="0"/>
              <a:sym typeface="汉仪正圆-55W" panose="00020600040101010101" pitchFamily="18" charset="-122"/>
            </a:endParaRPr>
          </a:p>
        </p:txBody>
      </p:sp>
      <p:sp>
        <p:nvSpPr>
          <p:cNvPr id="67" name="深度视觉·原创设计 https://www.docer.com/works?userid=22383862"/>
          <p:cNvSpPr/>
          <p:nvPr/>
        </p:nvSpPr>
        <p:spPr>
          <a:xfrm>
            <a:off x="248285" y="1275715"/>
            <a:ext cx="327660" cy="331470"/>
          </a:xfrm>
          <a:prstGeom prst="ellipse">
            <a:avLst/>
          </a:prstGeom>
          <a:solidFill>
            <a:schemeClr val="tx1">
              <a:lumMod val="85000"/>
              <a:lumOff val="15000"/>
              <a:alpha val="55000"/>
            </a:schemeClr>
          </a:solidFill>
          <a:ln>
            <a:noFill/>
            <a:prstDash val="dash"/>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8" name="深度视觉·原创设计 https://www.docer.com/works?userid=22383862"/>
          <p:cNvSpPr/>
          <p:nvPr/>
        </p:nvSpPr>
        <p:spPr bwMode="auto">
          <a:xfrm>
            <a:off x="365760" y="1370330"/>
            <a:ext cx="92075" cy="201930"/>
          </a:xfrm>
          <a:custGeom>
            <a:avLst/>
            <a:gdLst>
              <a:gd name="T0" fmla="*/ 63 w 63"/>
              <a:gd name="T1" fmla="*/ 44 h 137"/>
              <a:gd name="T2" fmla="*/ 42 w 63"/>
              <a:gd name="T3" fmla="*/ 44 h 137"/>
              <a:gd name="T4" fmla="*/ 42 w 63"/>
              <a:gd name="T5" fmla="*/ 30 h 137"/>
              <a:gd name="T6" fmla="*/ 48 w 63"/>
              <a:gd name="T7" fmla="*/ 24 h 137"/>
              <a:gd name="T8" fmla="*/ 63 w 63"/>
              <a:gd name="T9" fmla="*/ 24 h 137"/>
              <a:gd name="T10" fmla="*/ 63 w 63"/>
              <a:gd name="T11" fmla="*/ 0 h 137"/>
              <a:gd name="T12" fmla="*/ 42 w 63"/>
              <a:gd name="T13" fmla="*/ 0 h 137"/>
              <a:gd name="T14" fmla="*/ 13 w 63"/>
              <a:gd name="T15" fmla="*/ 29 h 137"/>
              <a:gd name="T16" fmla="*/ 13 w 63"/>
              <a:gd name="T17" fmla="*/ 44 h 137"/>
              <a:gd name="T18" fmla="*/ 0 w 63"/>
              <a:gd name="T19" fmla="*/ 44 h 137"/>
              <a:gd name="T20" fmla="*/ 0 w 63"/>
              <a:gd name="T21" fmla="*/ 68 h 137"/>
              <a:gd name="T22" fmla="*/ 13 w 63"/>
              <a:gd name="T23" fmla="*/ 68 h 137"/>
              <a:gd name="T24" fmla="*/ 13 w 63"/>
              <a:gd name="T25" fmla="*/ 137 h 137"/>
              <a:gd name="T26" fmla="*/ 42 w 63"/>
              <a:gd name="T27" fmla="*/ 137 h 137"/>
              <a:gd name="T28" fmla="*/ 42 w 63"/>
              <a:gd name="T29" fmla="*/ 68 h 137"/>
              <a:gd name="T30" fmla="*/ 61 w 63"/>
              <a:gd name="T31" fmla="*/ 68 h 137"/>
              <a:gd name="T32" fmla="*/ 63 w 63"/>
              <a:gd name="T33" fmla="*/ 4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3" h="137">
                <a:moveTo>
                  <a:pt x="63" y="44"/>
                </a:moveTo>
                <a:cubicBezTo>
                  <a:pt x="42" y="44"/>
                  <a:pt x="42" y="44"/>
                  <a:pt x="42" y="44"/>
                </a:cubicBezTo>
                <a:cubicBezTo>
                  <a:pt x="42" y="30"/>
                  <a:pt x="42" y="30"/>
                  <a:pt x="42" y="30"/>
                </a:cubicBezTo>
                <a:cubicBezTo>
                  <a:pt x="42" y="25"/>
                  <a:pt x="45" y="24"/>
                  <a:pt x="48" y="24"/>
                </a:cubicBezTo>
                <a:cubicBezTo>
                  <a:pt x="50" y="24"/>
                  <a:pt x="63" y="24"/>
                  <a:pt x="63" y="24"/>
                </a:cubicBezTo>
                <a:cubicBezTo>
                  <a:pt x="63" y="0"/>
                  <a:pt x="63" y="0"/>
                  <a:pt x="63" y="0"/>
                </a:cubicBezTo>
                <a:cubicBezTo>
                  <a:pt x="42" y="0"/>
                  <a:pt x="42" y="0"/>
                  <a:pt x="42" y="0"/>
                </a:cubicBezTo>
                <a:cubicBezTo>
                  <a:pt x="19" y="0"/>
                  <a:pt x="13" y="18"/>
                  <a:pt x="13" y="29"/>
                </a:cubicBezTo>
                <a:cubicBezTo>
                  <a:pt x="13" y="44"/>
                  <a:pt x="13" y="44"/>
                  <a:pt x="13" y="44"/>
                </a:cubicBezTo>
                <a:cubicBezTo>
                  <a:pt x="0" y="44"/>
                  <a:pt x="0" y="44"/>
                  <a:pt x="0" y="44"/>
                </a:cubicBezTo>
                <a:cubicBezTo>
                  <a:pt x="0" y="68"/>
                  <a:pt x="0" y="68"/>
                  <a:pt x="0" y="68"/>
                </a:cubicBezTo>
                <a:cubicBezTo>
                  <a:pt x="13" y="68"/>
                  <a:pt x="13" y="68"/>
                  <a:pt x="13" y="68"/>
                </a:cubicBezTo>
                <a:cubicBezTo>
                  <a:pt x="13" y="99"/>
                  <a:pt x="13" y="137"/>
                  <a:pt x="13" y="137"/>
                </a:cubicBezTo>
                <a:cubicBezTo>
                  <a:pt x="42" y="137"/>
                  <a:pt x="42" y="137"/>
                  <a:pt x="42" y="137"/>
                </a:cubicBezTo>
                <a:cubicBezTo>
                  <a:pt x="42" y="137"/>
                  <a:pt x="42" y="99"/>
                  <a:pt x="42" y="68"/>
                </a:cubicBezTo>
                <a:cubicBezTo>
                  <a:pt x="61" y="68"/>
                  <a:pt x="61" y="68"/>
                  <a:pt x="61" y="68"/>
                </a:cubicBezTo>
                <a:lnTo>
                  <a:pt x="63" y="44"/>
                </a:lnTo>
                <a:close/>
              </a:path>
            </a:pathLst>
          </a:custGeom>
          <a:solidFill>
            <a:schemeClr val="bg1"/>
          </a:solidFill>
          <a:ln>
            <a:noFill/>
          </a:ln>
          <a:effectLst>
            <a:outerShdw blurRad="63500" sx="102000" sy="102000" algn="ctr" rotWithShape="0">
              <a:prstClr val="black">
                <a:alpha val="40000"/>
              </a:prstClr>
            </a:outerShdw>
          </a:effectLst>
        </p:spPr>
        <p:txBody>
          <a:bodyPr vert="horz" wrap="square" lIns="91440" tIns="45720" rIns="91440" bIns="45720" numCol="1" anchor="t" anchorCtr="0" compatLnSpc="1"/>
          <a:lstStyle/>
          <a:p>
            <a:endParaRPr lang="id-ID" sz="1600">
              <a:effectLst>
                <a:outerShdw blurRad="38100" dist="38100" dir="2700000" algn="tl">
                  <a:srgbClr val="000000">
                    <a:alpha val="43137"/>
                  </a:srgbClr>
                </a:outerShdw>
              </a:effectLst>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9" name="深度视觉·原创设计 https://www.docer.com/works?userid=22383862"/>
          <p:cNvSpPr/>
          <p:nvPr/>
        </p:nvSpPr>
        <p:spPr>
          <a:xfrm rot="6907592">
            <a:off x="309245" y="3888105"/>
            <a:ext cx="710565" cy="703580"/>
          </a:xfrm>
          <a:prstGeom prst="ellipse">
            <a:avLst/>
          </a:prstGeom>
          <a:solidFill>
            <a:schemeClr val="bg1"/>
          </a:solidFill>
          <a:ln w="38100">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hangingPunct="1">
              <a:defRPr/>
            </a:pPr>
            <a:endParaRPr lang="en-US" sz="1600">
              <a:solidFill>
                <a:prstClr val="white"/>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0" name="深度视觉·原创设计 https://www.docer.com/works?userid=22383862"/>
          <p:cNvSpPr/>
          <p:nvPr/>
        </p:nvSpPr>
        <p:spPr>
          <a:xfrm>
            <a:off x="685165" y="4627245"/>
            <a:ext cx="739140" cy="326390"/>
          </a:xfrm>
          <a:prstGeom prst="rect">
            <a:avLst/>
          </a:prstGeom>
        </p:spPr>
        <p:txBody>
          <a:bodyPr wrap="square">
            <a:noAutofit/>
          </a:bodyPr>
          <a:lstStyle/>
          <a:p>
            <a:pPr algn="ctr">
              <a:spcBef>
                <a:spcPts val="600"/>
              </a:spcBef>
              <a:buClr>
                <a:srgbClr val="E24848"/>
              </a:buClr>
              <a:defRPr/>
            </a:pPr>
            <a:endParaRPr lang="en-US" sz="2400" b="1" noProof="1">
              <a:solidFill>
                <a:schemeClr val="tx1">
                  <a:lumMod val="75000"/>
                  <a:lumOff val="25000"/>
                </a:schemeClr>
              </a:solidFill>
              <a:latin typeface="汉仪正圆-55W" panose="00020600040101010101" pitchFamily="18" charset="-122"/>
              <a:ea typeface="汉仪正圆-55W" panose="00020600040101010101" pitchFamily="18" charset="-122"/>
              <a:cs typeface="Open Sans Light" pitchFamily="34" charset="0"/>
              <a:sym typeface="汉仪正圆-55W" panose="00020600040101010101" pitchFamily="18" charset="-122"/>
            </a:endParaRPr>
          </a:p>
        </p:txBody>
      </p:sp>
      <p:sp>
        <p:nvSpPr>
          <p:cNvPr id="71" name="深度视觉·原创设计 https://www.docer.com/works?userid=22383862"/>
          <p:cNvSpPr/>
          <p:nvPr/>
        </p:nvSpPr>
        <p:spPr>
          <a:xfrm>
            <a:off x="587375" y="4619625"/>
            <a:ext cx="327660" cy="331470"/>
          </a:xfrm>
          <a:prstGeom prst="ellipse">
            <a:avLst/>
          </a:prstGeom>
          <a:solidFill>
            <a:schemeClr val="tx1">
              <a:lumMod val="85000"/>
              <a:lumOff val="15000"/>
              <a:alpha val="55000"/>
            </a:schemeClr>
          </a:solidFill>
          <a:ln>
            <a:noFill/>
            <a:prstDash val="dash"/>
          </a:ln>
          <a:effectLst>
            <a:outerShdw blurRad="50800" dist="38100" dir="5400000" algn="t" rotWithShape="0">
              <a:prstClr val="black">
                <a:alpha val="1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nvGrpSpPr>
          <p:cNvPr id="72" name="深度视觉·原创设计 https://www.docer.com/works?userid=22383862"/>
          <p:cNvGrpSpPr/>
          <p:nvPr/>
        </p:nvGrpSpPr>
        <p:grpSpPr>
          <a:xfrm>
            <a:off x="655955" y="4691380"/>
            <a:ext cx="195580" cy="193675"/>
            <a:chOff x="8402638" y="2208213"/>
            <a:chExt cx="473075" cy="461962"/>
          </a:xfrm>
          <a:solidFill>
            <a:schemeClr val="bg1"/>
          </a:solidFill>
          <a:effectLst>
            <a:outerShdw blurRad="63500" sx="102000" sy="102000" algn="ctr" rotWithShape="0">
              <a:prstClr val="black">
                <a:alpha val="40000"/>
              </a:prstClr>
            </a:outerShdw>
          </a:effectLst>
        </p:grpSpPr>
        <p:sp>
          <p:nvSpPr>
            <p:cNvPr id="73" name="深度视觉·原创设计 https://www.docer.com/works?userid=22383862"/>
            <p:cNvSpPr>
              <a:spLocks noEditPoints="1"/>
            </p:cNvSpPr>
            <p:nvPr/>
          </p:nvSpPr>
          <p:spPr bwMode="auto">
            <a:xfrm>
              <a:off x="8402638" y="2428875"/>
              <a:ext cx="473075" cy="241300"/>
            </a:xfrm>
            <a:custGeom>
              <a:avLst/>
              <a:gdLst>
                <a:gd name="T0" fmla="*/ 23 w 126"/>
                <a:gd name="T1" fmla="*/ 0 h 64"/>
                <a:gd name="T2" fmla="*/ 0 w 126"/>
                <a:gd name="T3" fmla="*/ 41 h 64"/>
                <a:gd name="T4" fmla="*/ 103 w 126"/>
                <a:gd name="T5" fmla="*/ 64 h 64"/>
                <a:gd name="T6" fmla="*/ 126 w 126"/>
                <a:gd name="T7" fmla="*/ 23 h 64"/>
                <a:gd name="T8" fmla="*/ 40 w 126"/>
                <a:gd name="T9" fmla="*/ 14 h 64"/>
                <a:gd name="T10" fmla="*/ 32 w 126"/>
                <a:gd name="T11" fmla="*/ 51 h 64"/>
                <a:gd name="T12" fmla="*/ 25 w 126"/>
                <a:gd name="T13" fmla="*/ 14 h 64"/>
                <a:gd name="T14" fmla="*/ 18 w 126"/>
                <a:gd name="T15" fmla="*/ 8 h 64"/>
                <a:gd name="T16" fmla="*/ 40 w 126"/>
                <a:gd name="T17" fmla="*/ 14 h 64"/>
                <a:gd name="T18" fmla="*/ 54 w 126"/>
                <a:gd name="T19" fmla="*/ 51 h 64"/>
                <a:gd name="T20" fmla="*/ 50 w 126"/>
                <a:gd name="T21" fmla="*/ 51 h 64"/>
                <a:gd name="T22" fmla="*/ 43 w 126"/>
                <a:gd name="T23" fmla="*/ 50 h 64"/>
                <a:gd name="T24" fmla="*/ 42 w 126"/>
                <a:gd name="T25" fmla="*/ 19 h 64"/>
                <a:gd name="T26" fmla="*/ 49 w 126"/>
                <a:gd name="T27" fmla="*/ 44 h 64"/>
                <a:gd name="T28" fmla="*/ 50 w 126"/>
                <a:gd name="T29" fmla="*/ 46 h 64"/>
                <a:gd name="T30" fmla="*/ 54 w 126"/>
                <a:gd name="T31" fmla="*/ 43 h 64"/>
                <a:gd name="T32" fmla="*/ 61 w 126"/>
                <a:gd name="T33" fmla="*/ 19 h 64"/>
                <a:gd name="T34" fmla="*/ 84 w 126"/>
                <a:gd name="T35" fmla="*/ 44 h 64"/>
                <a:gd name="T36" fmla="*/ 78 w 126"/>
                <a:gd name="T37" fmla="*/ 51 h 64"/>
                <a:gd name="T38" fmla="*/ 72 w 126"/>
                <a:gd name="T39" fmla="*/ 49 h 64"/>
                <a:gd name="T40" fmla="*/ 65 w 126"/>
                <a:gd name="T41" fmla="*/ 51 h 64"/>
                <a:gd name="T42" fmla="*/ 72 w 126"/>
                <a:gd name="T43" fmla="*/ 8 h 64"/>
                <a:gd name="T44" fmla="*/ 74 w 126"/>
                <a:gd name="T45" fmla="*/ 20 h 64"/>
                <a:gd name="T46" fmla="*/ 82 w 126"/>
                <a:gd name="T47" fmla="*/ 21 h 64"/>
                <a:gd name="T48" fmla="*/ 84 w 126"/>
                <a:gd name="T49" fmla="*/ 44 h 64"/>
                <a:gd name="T50" fmla="*/ 94 w 126"/>
                <a:gd name="T51" fmla="*/ 36 h 64"/>
                <a:gd name="T52" fmla="*/ 94 w 126"/>
                <a:gd name="T53" fmla="*/ 45 h 64"/>
                <a:gd name="T54" fmla="*/ 99 w 126"/>
                <a:gd name="T55" fmla="*/ 46 h 64"/>
                <a:gd name="T56" fmla="*/ 99 w 126"/>
                <a:gd name="T57" fmla="*/ 40 h 64"/>
                <a:gd name="T58" fmla="*/ 106 w 126"/>
                <a:gd name="T59" fmla="*/ 42 h 64"/>
                <a:gd name="T60" fmla="*/ 96 w 126"/>
                <a:gd name="T61" fmla="*/ 52 h 64"/>
                <a:gd name="T62" fmla="*/ 87 w 126"/>
                <a:gd name="T63" fmla="*/ 42 h 64"/>
                <a:gd name="T64" fmla="*/ 90 w 126"/>
                <a:gd name="T65" fmla="*/ 21 h 64"/>
                <a:gd name="T66" fmla="*/ 103 w 126"/>
                <a:gd name="T67" fmla="*/ 21 h 64"/>
                <a:gd name="T68" fmla="*/ 106 w 126"/>
                <a:gd name="T69"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6" h="64">
                  <a:moveTo>
                    <a:pt x="103" y="0"/>
                  </a:moveTo>
                  <a:cubicBezTo>
                    <a:pt x="23" y="0"/>
                    <a:pt x="23" y="0"/>
                    <a:pt x="23" y="0"/>
                  </a:cubicBezTo>
                  <a:cubicBezTo>
                    <a:pt x="10" y="0"/>
                    <a:pt x="0" y="10"/>
                    <a:pt x="0" y="23"/>
                  </a:cubicBezTo>
                  <a:cubicBezTo>
                    <a:pt x="0" y="41"/>
                    <a:pt x="0" y="41"/>
                    <a:pt x="0" y="41"/>
                  </a:cubicBezTo>
                  <a:cubicBezTo>
                    <a:pt x="0" y="54"/>
                    <a:pt x="10" y="64"/>
                    <a:pt x="23" y="64"/>
                  </a:cubicBezTo>
                  <a:cubicBezTo>
                    <a:pt x="103" y="64"/>
                    <a:pt x="103" y="64"/>
                    <a:pt x="103" y="64"/>
                  </a:cubicBezTo>
                  <a:cubicBezTo>
                    <a:pt x="115" y="64"/>
                    <a:pt x="126" y="54"/>
                    <a:pt x="126" y="41"/>
                  </a:cubicBezTo>
                  <a:cubicBezTo>
                    <a:pt x="126" y="23"/>
                    <a:pt x="126" y="23"/>
                    <a:pt x="126" y="23"/>
                  </a:cubicBezTo>
                  <a:cubicBezTo>
                    <a:pt x="126" y="10"/>
                    <a:pt x="115" y="0"/>
                    <a:pt x="103" y="0"/>
                  </a:cubicBezTo>
                  <a:close/>
                  <a:moveTo>
                    <a:pt x="40" y="14"/>
                  </a:moveTo>
                  <a:cubicBezTo>
                    <a:pt x="32" y="14"/>
                    <a:pt x="32" y="14"/>
                    <a:pt x="32" y="14"/>
                  </a:cubicBezTo>
                  <a:cubicBezTo>
                    <a:pt x="32" y="51"/>
                    <a:pt x="32" y="51"/>
                    <a:pt x="32" y="51"/>
                  </a:cubicBezTo>
                  <a:cubicBezTo>
                    <a:pt x="25" y="51"/>
                    <a:pt x="25" y="51"/>
                    <a:pt x="25" y="51"/>
                  </a:cubicBezTo>
                  <a:cubicBezTo>
                    <a:pt x="25" y="14"/>
                    <a:pt x="25" y="14"/>
                    <a:pt x="25" y="14"/>
                  </a:cubicBezTo>
                  <a:cubicBezTo>
                    <a:pt x="18" y="14"/>
                    <a:pt x="18" y="14"/>
                    <a:pt x="18" y="14"/>
                  </a:cubicBezTo>
                  <a:cubicBezTo>
                    <a:pt x="18" y="8"/>
                    <a:pt x="18" y="8"/>
                    <a:pt x="18" y="8"/>
                  </a:cubicBezTo>
                  <a:cubicBezTo>
                    <a:pt x="40" y="8"/>
                    <a:pt x="40" y="8"/>
                    <a:pt x="40" y="8"/>
                  </a:cubicBezTo>
                  <a:lnTo>
                    <a:pt x="40" y="14"/>
                  </a:lnTo>
                  <a:close/>
                  <a:moveTo>
                    <a:pt x="61" y="51"/>
                  </a:moveTo>
                  <a:cubicBezTo>
                    <a:pt x="54" y="51"/>
                    <a:pt x="54" y="51"/>
                    <a:pt x="54" y="51"/>
                  </a:cubicBezTo>
                  <a:cubicBezTo>
                    <a:pt x="54" y="48"/>
                    <a:pt x="54" y="48"/>
                    <a:pt x="54" y="48"/>
                  </a:cubicBezTo>
                  <a:cubicBezTo>
                    <a:pt x="53" y="49"/>
                    <a:pt x="52" y="50"/>
                    <a:pt x="50" y="51"/>
                  </a:cubicBezTo>
                  <a:cubicBezTo>
                    <a:pt x="49" y="51"/>
                    <a:pt x="48" y="52"/>
                    <a:pt x="47" y="52"/>
                  </a:cubicBezTo>
                  <a:cubicBezTo>
                    <a:pt x="45" y="52"/>
                    <a:pt x="44" y="51"/>
                    <a:pt x="43" y="50"/>
                  </a:cubicBezTo>
                  <a:cubicBezTo>
                    <a:pt x="43" y="49"/>
                    <a:pt x="42" y="48"/>
                    <a:pt x="42" y="46"/>
                  </a:cubicBezTo>
                  <a:cubicBezTo>
                    <a:pt x="42" y="19"/>
                    <a:pt x="42" y="19"/>
                    <a:pt x="42" y="19"/>
                  </a:cubicBezTo>
                  <a:cubicBezTo>
                    <a:pt x="49" y="19"/>
                    <a:pt x="49" y="19"/>
                    <a:pt x="49" y="19"/>
                  </a:cubicBezTo>
                  <a:cubicBezTo>
                    <a:pt x="49" y="44"/>
                    <a:pt x="49" y="44"/>
                    <a:pt x="49" y="44"/>
                  </a:cubicBezTo>
                  <a:cubicBezTo>
                    <a:pt x="49" y="44"/>
                    <a:pt x="49" y="45"/>
                    <a:pt x="49" y="45"/>
                  </a:cubicBezTo>
                  <a:cubicBezTo>
                    <a:pt x="49" y="46"/>
                    <a:pt x="50" y="46"/>
                    <a:pt x="50" y="46"/>
                  </a:cubicBezTo>
                  <a:cubicBezTo>
                    <a:pt x="51" y="46"/>
                    <a:pt x="51" y="46"/>
                    <a:pt x="52" y="45"/>
                  </a:cubicBezTo>
                  <a:cubicBezTo>
                    <a:pt x="53" y="45"/>
                    <a:pt x="54" y="44"/>
                    <a:pt x="54" y="43"/>
                  </a:cubicBezTo>
                  <a:cubicBezTo>
                    <a:pt x="54" y="19"/>
                    <a:pt x="54" y="19"/>
                    <a:pt x="54" y="19"/>
                  </a:cubicBezTo>
                  <a:cubicBezTo>
                    <a:pt x="61" y="19"/>
                    <a:pt x="61" y="19"/>
                    <a:pt x="61" y="19"/>
                  </a:cubicBezTo>
                  <a:lnTo>
                    <a:pt x="61" y="51"/>
                  </a:lnTo>
                  <a:close/>
                  <a:moveTo>
                    <a:pt x="84" y="44"/>
                  </a:moveTo>
                  <a:cubicBezTo>
                    <a:pt x="84" y="47"/>
                    <a:pt x="83" y="48"/>
                    <a:pt x="82" y="50"/>
                  </a:cubicBezTo>
                  <a:cubicBezTo>
                    <a:pt x="81" y="51"/>
                    <a:pt x="80" y="51"/>
                    <a:pt x="78" y="51"/>
                  </a:cubicBezTo>
                  <a:cubicBezTo>
                    <a:pt x="77" y="51"/>
                    <a:pt x="75" y="51"/>
                    <a:pt x="74" y="51"/>
                  </a:cubicBezTo>
                  <a:cubicBezTo>
                    <a:pt x="74" y="50"/>
                    <a:pt x="73" y="50"/>
                    <a:pt x="72" y="49"/>
                  </a:cubicBezTo>
                  <a:cubicBezTo>
                    <a:pt x="72" y="51"/>
                    <a:pt x="72" y="51"/>
                    <a:pt x="72" y="51"/>
                  </a:cubicBezTo>
                  <a:cubicBezTo>
                    <a:pt x="65" y="51"/>
                    <a:pt x="65" y="51"/>
                    <a:pt x="65" y="51"/>
                  </a:cubicBezTo>
                  <a:cubicBezTo>
                    <a:pt x="65" y="8"/>
                    <a:pt x="65" y="8"/>
                    <a:pt x="65" y="8"/>
                  </a:cubicBezTo>
                  <a:cubicBezTo>
                    <a:pt x="72" y="8"/>
                    <a:pt x="72" y="8"/>
                    <a:pt x="72" y="8"/>
                  </a:cubicBezTo>
                  <a:cubicBezTo>
                    <a:pt x="72" y="22"/>
                    <a:pt x="72" y="22"/>
                    <a:pt x="72" y="22"/>
                  </a:cubicBezTo>
                  <a:cubicBezTo>
                    <a:pt x="73" y="21"/>
                    <a:pt x="74" y="20"/>
                    <a:pt x="74" y="20"/>
                  </a:cubicBezTo>
                  <a:cubicBezTo>
                    <a:pt x="75" y="19"/>
                    <a:pt x="76" y="19"/>
                    <a:pt x="77" y="19"/>
                  </a:cubicBezTo>
                  <a:cubicBezTo>
                    <a:pt x="79" y="19"/>
                    <a:pt x="81" y="19"/>
                    <a:pt x="82" y="21"/>
                  </a:cubicBezTo>
                  <a:cubicBezTo>
                    <a:pt x="83" y="22"/>
                    <a:pt x="84" y="24"/>
                    <a:pt x="84" y="27"/>
                  </a:cubicBezTo>
                  <a:lnTo>
                    <a:pt x="84" y="44"/>
                  </a:lnTo>
                  <a:close/>
                  <a:moveTo>
                    <a:pt x="106" y="36"/>
                  </a:moveTo>
                  <a:cubicBezTo>
                    <a:pt x="94" y="36"/>
                    <a:pt x="94" y="36"/>
                    <a:pt x="94" y="36"/>
                  </a:cubicBezTo>
                  <a:cubicBezTo>
                    <a:pt x="94" y="42"/>
                    <a:pt x="94" y="42"/>
                    <a:pt x="94" y="42"/>
                  </a:cubicBezTo>
                  <a:cubicBezTo>
                    <a:pt x="94" y="44"/>
                    <a:pt x="94" y="45"/>
                    <a:pt x="94" y="45"/>
                  </a:cubicBezTo>
                  <a:cubicBezTo>
                    <a:pt x="95" y="46"/>
                    <a:pt x="95" y="46"/>
                    <a:pt x="96" y="46"/>
                  </a:cubicBezTo>
                  <a:cubicBezTo>
                    <a:pt x="97" y="46"/>
                    <a:pt x="98" y="46"/>
                    <a:pt x="99" y="46"/>
                  </a:cubicBezTo>
                  <a:cubicBezTo>
                    <a:pt x="99" y="45"/>
                    <a:pt x="99" y="44"/>
                    <a:pt x="99" y="42"/>
                  </a:cubicBezTo>
                  <a:cubicBezTo>
                    <a:pt x="99" y="40"/>
                    <a:pt x="99" y="40"/>
                    <a:pt x="99" y="40"/>
                  </a:cubicBezTo>
                  <a:cubicBezTo>
                    <a:pt x="106" y="40"/>
                    <a:pt x="106" y="40"/>
                    <a:pt x="106" y="40"/>
                  </a:cubicBezTo>
                  <a:cubicBezTo>
                    <a:pt x="106" y="42"/>
                    <a:pt x="106" y="42"/>
                    <a:pt x="106" y="42"/>
                  </a:cubicBezTo>
                  <a:cubicBezTo>
                    <a:pt x="106" y="45"/>
                    <a:pt x="105" y="48"/>
                    <a:pt x="103" y="49"/>
                  </a:cubicBezTo>
                  <a:cubicBezTo>
                    <a:pt x="102" y="51"/>
                    <a:pt x="99" y="52"/>
                    <a:pt x="96" y="52"/>
                  </a:cubicBezTo>
                  <a:cubicBezTo>
                    <a:pt x="93" y="52"/>
                    <a:pt x="91" y="51"/>
                    <a:pt x="89" y="49"/>
                  </a:cubicBezTo>
                  <a:cubicBezTo>
                    <a:pt x="88" y="48"/>
                    <a:pt x="87" y="45"/>
                    <a:pt x="87" y="42"/>
                  </a:cubicBezTo>
                  <a:cubicBezTo>
                    <a:pt x="87" y="28"/>
                    <a:pt x="87" y="28"/>
                    <a:pt x="87" y="28"/>
                  </a:cubicBezTo>
                  <a:cubicBezTo>
                    <a:pt x="87" y="25"/>
                    <a:pt x="88" y="23"/>
                    <a:pt x="90" y="21"/>
                  </a:cubicBezTo>
                  <a:cubicBezTo>
                    <a:pt x="91" y="19"/>
                    <a:pt x="94" y="18"/>
                    <a:pt x="97" y="18"/>
                  </a:cubicBezTo>
                  <a:cubicBezTo>
                    <a:pt x="100" y="18"/>
                    <a:pt x="102" y="19"/>
                    <a:pt x="103" y="21"/>
                  </a:cubicBezTo>
                  <a:cubicBezTo>
                    <a:pt x="105" y="22"/>
                    <a:pt x="106" y="25"/>
                    <a:pt x="106" y="28"/>
                  </a:cubicBezTo>
                  <a:lnTo>
                    <a:pt x="106" y="36"/>
                  </a:lnTo>
                  <a:close/>
                </a:path>
              </a:pathLst>
            </a:custGeom>
            <a:grpFill/>
            <a:ln>
              <a:noFill/>
            </a:ln>
          </p:spPr>
          <p:txBody>
            <a:bodyPr vert="horz" wrap="square" lIns="91440" tIns="45720" rIns="91440" bIns="45720" numCol="1" anchor="t" anchorCtr="0" compatLnSpc="1"/>
            <a:lstStyle/>
            <a:p>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4" name="深度视觉·原创设计 https://www.docer.com/works?userid=22383862"/>
            <p:cNvSpPr/>
            <p:nvPr/>
          </p:nvSpPr>
          <p:spPr bwMode="auto">
            <a:xfrm>
              <a:off x="8755063" y="2519363"/>
              <a:ext cx="19050" cy="26988"/>
            </a:xfrm>
            <a:custGeom>
              <a:avLst/>
              <a:gdLst>
                <a:gd name="T0" fmla="*/ 2 w 5"/>
                <a:gd name="T1" fmla="*/ 0 h 7"/>
                <a:gd name="T2" fmla="*/ 0 w 5"/>
                <a:gd name="T3" fmla="*/ 1 h 7"/>
                <a:gd name="T4" fmla="*/ 0 w 5"/>
                <a:gd name="T5" fmla="*/ 4 h 7"/>
                <a:gd name="T6" fmla="*/ 0 w 5"/>
                <a:gd name="T7" fmla="*/ 7 h 7"/>
                <a:gd name="T8" fmla="*/ 5 w 5"/>
                <a:gd name="T9" fmla="*/ 7 h 7"/>
                <a:gd name="T10" fmla="*/ 5 w 5"/>
                <a:gd name="T11" fmla="*/ 4 h 7"/>
                <a:gd name="T12" fmla="*/ 4 w 5"/>
                <a:gd name="T13" fmla="*/ 1 h 7"/>
                <a:gd name="T14" fmla="*/ 2 w 5"/>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7">
                  <a:moveTo>
                    <a:pt x="2" y="0"/>
                  </a:moveTo>
                  <a:cubicBezTo>
                    <a:pt x="1" y="0"/>
                    <a:pt x="1" y="0"/>
                    <a:pt x="0" y="1"/>
                  </a:cubicBezTo>
                  <a:cubicBezTo>
                    <a:pt x="0" y="1"/>
                    <a:pt x="0" y="2"/>
                    <a:pt x="0" y="4"/>
                  </a:cubicBezTo>
                  <a:cubicBezTo>
                    <a:pt x="0" y="7"/>
                    <a:pt x="0" y="7"/>
                    <a:pt x="0" y="7"/>
                  </a:cubicBezTo>
                  <a:cubicBezTo>
                    <a:pt x="5" y="7"/>
                    <a:pt x="5" y="7"/>
                    <a:pt x="5" y="7"/>
                  </a:cubicBezTo>
                  <a:cubicBezTo>
                    <a:pt x="5" y="4"/>
                    <a:pt x="5" y="4"/>
                    <a:pt x="5" y="4"/>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5" name="深度视觉·原创设计 https://www.docer.com/works?userid=22383862"/>
            <p:cNvSpPr/>
            <p:nvPr/>
          </p:nvSpPr>
          <p:spPr bwMode="auto">
            <a:xfrm>
              <a:off x="8672513" y="2519363"/>
              <a:ext cx="19050" cy="82550"/>
            </a:xfrm>
            <a:custGeom>
              <a:avLst/>
              <a:gdLst>
                <a:gd name="T0" fmla="*/ 2 w 5"/>
                <a:gd name="T1" fmla="*/ 0 h 22"/>
                <a:gd name="T2" fmla="*/ 1 w 5"/>
                <a:gd name="T3" fmla="*/ 0 h 22"/>
                <a:gd name="T4" fmla="*/ 0 w 5"/>
                <a:gd name="T5" fmla="*/ 1 h 22"/>
                <a:gd name="T6" fmla="*/ 0 w 5"/>
                <a:gd name="T7" fmla="*/ 21 h 22"/>
                <a:gd name="T8" fmla="*/ 1 w 5"/>
                <a:gd name="T9" fmla="*/ 22 h 22"/>
                <a:gd name="T10" fmla="*/ 3 w 5"/>
                <a:gd name="T11" fmla="*/ 22 h 22"/>
                <a:gd name="T12" fmla="*/ 5 w 5"/>
                <a:gd name="T13" fmla="*/ 22 h 22"/>
                <a:gd name="T14" fmla="*/ 5 w 5"/>
                <a:gd name="T15" fmla="*/ 20 h 22"/>
                <a:gd name="T16" fmla="*/ 5 w 5"/>
                <a:gd name="T17" fmla="*/ 3 h 22"/>
                <a:gd name="T18" fmla="*/ 4 w 5"/>
                <a:gd name="T19" fmla="*/ 1 h 22"/>
                <a:gd name="T20" fmla="*/ 2 w 5"/>
                <a:gd name="T21"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22">
                  <a:moveTo>
                    <a:pt x="2" y="0"/>
                  </a:moveTo>
                  <a:cubicBezTo>
                    <a:pt x="2" y="0"/>
                    <a:pt x="2" y="0"/>
                    <a:pt x="1" y="0"/>
                  </a:cubicBezTo>
                  <a:cubicBezTo>
                    <a:pt x="1" y="0"/>
                    <a:pt x="0" y="1"/>
                    <a:pt x="0" y="1"/>
                  </a:cubicBezTo>
                  <a:cubicBezTo>
                    <a:pt x="0" y="21"/>
                    <a:pt x="0" y="21"/>
                    <a:pt x="0" y="21"/>
                  </a:cubicBezTo>
                  <a:cubicBezTo>
                    <a:pt x="0" y="22"/>
                    <a:pt x="1" y="22"/>
                    <a:pt x="1" y="22"/>
                  </a:cubicBezTo>
                  <a:cubicBezTo>
                    <a:pt x="2" y="22"/>
                    <a:pt x="2" y="22"/>
                    <a:pt x="3" y="22"/>
                  </a:cubicBezTo>
                  <a:cubicBezTo>
                    <a:pt x="4" y="22"/>
                    <a:pt x="4" y="22"/>
                    <a:pt x="5" y="22"/>
                  </a:cubicBezTo>
                  <a:cubicBezTo>
                    <a:pt x="5" y="21"/>
                    <a:pt x="5" y="21"/>
                    <a:pt x="5" y="20"/>
                  </a:cubicBezTo>
                  <a:cubicBezTo>
                    <a:pt x="5" y="3"/>
                    <a:pt x="5" y="3"/>
                    <a:pt x="5" y="3"/>
                  </a:cubicBezTo>
                  <a:cubicBezTo>
                    <a:pt x="5" y="2"/>
                    <a:pt x="5" y="1"/>
                    <a:pt x="4" y="1"/>
                  </a:cubicBezTo>
                  <a:cubicBezTo>
                    <a:pt x="4" y="0"/>
                    <a:pt x="3" y="0"/>
                    <a:pt x="2" y="0"/>
                  </a:cubicBezTo>
                  <a:close/>
                </a:path>
              </a:pathLst>
            </a:custGeom>
            <a:grpFill/>
            <a:ln>
              <a:noFill/>
            </a:ln>
          </p:spPr>
          <p:txBody>
            <a:bodyPr vert="horz" wrap="square" lIns="91440" tIns="45720" rIns="91440" bIns="45720" numCol="1" anchor="t" anchorCtr="0" compatLnSpc="1"/>
            <a:lstStyle/>
            <a:p>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6" name="深度视觉·原创设计 https://www.docer.com/works?userid=22383862"/>
            <p:cNvSpPr/>
            <p:nvPr/>
          </p:nvSpPr>
          <p:spPr bwMode="auto">
            <a:xfrm>
              <a:off x="8493126" y="2208213"/>
              <a:ext cx="101600" cy="179388"/>
            </a:xfrm>
            <a:custGeom>
              <a:avLst/>
              <a:gdLst>
                <a:gd name="T0" fmla="*/ 21 w 64"/>
                <a:gd name="T1" fmla="*/ 113 h 113"/>
                <a:gd name="T2" fmla="*/ 40 w 64"/>
                <a:gd name="T3" fmla="*/ 113 h 113"/>
                <a:gd name="T4" fmla="*/ 40 w 64"/>
                <a:gd name="T5" fmla="*/ 66 h 113"/>
                <a:gd name="T6" fmla="*/ 64 w 64"/>
                <a:gd name="T7" fmla="*/ 0 h 113"/>
                <a:gd name="T8" fmla="*/ 42 w 64"/>
                <a:gd name="T9" fmla="*/ 0 h 113"/>
                <a:gd name="T10" fmla="*/ 31 w 64"/>
                <a:gd name="T11" fmla="*/ 45 h 113"/>
                <a:gd name="T12" fmla="*/ 31 w 64"/>
                <a:gd name="T13" fmla="*/ 45 h 113"/>
                <a:gd name="T14" fmla="*/ 19 w 64"/>
                <a:gd name="T15" fmla="*/ 0 h 113"/>
                <a:gd name="T16" fmla="*/ 0 w 64"/>
                <a:gd name="T17" fmla="*/ 0 h 113"/>
                <a:gd name="T18" fmla="*/ 21 w 64"/>
                <a:gd name="T19" fmla="*/ 68 h 113"/>
                <a:gd name="T20" fmla="*/ 21 w 64"/>
                <a:gd name="T21" fmla="*/ 11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4" h="113">
                  <a:moveTo>
                    <a:pt x="21" y="113"/>
                  </a:moveTo>
                  <a:lnTo>
                    <a:pt x="40" y="113"/>
                  </a:lnTo>
                  <a:lnTo>
                    <a:pt x="40" y="66"/>
                  </a:lnTo>
                  <a:lnTo>
                    <a:pt x="64" y="0"/>
                  </a:lnTo>
                  <a:lnTo>
                    <a:pt x="42" y="0"/>
                  </a:lnTo>
                  <a:lnTo>
                    <a:pt x="31" y="45"/>
                  </a:lnTo>
                  <a:lnTo>
                    <a:pt x="31" y="45"/>
                  </a:lnTo>
                  <a:lnTo>
                    <a:pt x="19" y="0"/>
                  </a:lnTo>
                  <a:lnTo>
                    <a:pt x="0" y="0"/>
                  </a:lnTo>
                  <a:lnTo>
                    <a:pt x="21" y="68"/>
                  </a:lnTo>
                  <a:lnTo>
                    <a:pt x="21" y="113"/>
                  </a:lnTo>
                  <a:close/>
                </a:path>
              </a:pathLst>
            </a:custGeom>
            <a:grpFill/>
            <a:ln>
              <a:noFill/>
            </a:ln>
          </p:spPr>
          <p:txBody>
            <a:bodyPr vert="horz" wrap="square" lIns="91440" tIns="45720" rIns="91440" bIns="45720" numCol="1" anchor="t" anchorCtr="0" compatLnSpc="1"/>
            <a:lstStyle/>
            <a:p>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7" name="深度视觉·原创设计 https://www.docer.com/works?userid=22383862"/>
            <p:cNvSpPr>
              <a:spLocks noEditPoints="1"/>
            </p:cNvSpPr>
            <p:nvPr/>
          </p:nvSpPr>
          <p:spPr bwMode="auto">
            <a:xfrm>
              <a:off x="8594726" y="2252663"/>
              <a:ext cx="77788" cy="139700"/>
            </a:xfrm>
            <a:custGeom>
              <a:avLst/>
              <a:gdLst>
                <a:gd name="T0" fmla="*/ 11 w 21"/>
                <a:gd name="T1" fmla="*/ 37 h 37"/>
                <a:gd name="T2" fmla="*/ 18 w 21"/>
                <a:gd name="T3" fmla="*/ 34 h 37"/>
                <a:gd name="T4" fmla="*/ 21 w 21"/>
                <a:gd name="T5" fmla="*/ 27 h 37"/>
                <a:gd name="T6" fmla="*/ 21 w 21"/>
                <a:gd name="T7" fmla="*/ 9 h 37"/>
                <a:gd name="T8" fmla="*/ 18 w 21"/>
                <a:gd name="T9" fmla="*/ 2 h 37"/>
                <a:gd name="T10" fmla="*/ 11 w 21"/>
                <a:gd name="T11" fmla="*/ 0 h 37"/>
                <a:gd name="T12" fmla="*/ 3 w 21"/>
                <a:gd name="T13" fmla="*/ 2 h 37"/>
                <a:gd name="T14" fmla="*/ 0 w 21"/>
                <a:gd name="T15" fmla="*/ 9 h 37"/>
                <a:gd name="T16" fmla="*/ 0 w 21"/>
                <a:gd name="T17" fmla="*/ 27 h 37"/>
                <a:gd name="T18" fmla="*/ 3 w 21"/>
                <a:gd name="T19" fmla="*/ 34 h 37"/>
                <a:gd name="T20" fmla="*/ 11 w 21"/>
                <a:gd name="T21" fmla="*/ 37 h 37"/>
                <a:gd name="T22" fmla="*/ 8 w 21"/>
                <a:gd name="T23" fmla="*/ 8 h 37"/>
                <a:gd name="T24" fmla="*/ 8 w 21"/>
                <a:gd name="T25" fmla="*/ 7 h 37"/>
                <a:gd name="T26" fmla="*/ 11 w 21"/>
                <a:gd name="T27" fmla="*/ 6 h 37"/>
                <a:gd name="T28" fmla="*/ 13 w 21"/>
                <a:gd name="T29" fmla="*/ 7 h 37"/>
                <a:gd name="T30" fmla="*/ 14 w 21"/>
                <a:gd name="T31" fmla="*/ 8 h 37"/>
                <a:gd name="T32" fmla="*/ 14 w 21"/>
                <a:gd name="T33" fmla="*/ 28 h 37"/>
                <a:gd name="T34" fmla="*/ 13 w 21"/>
                <a:gd name="T35" fmla="*/ 30 h 37"/>
                <a:gd name="T36" fmla="*/ 11 w 21"/>
                <a:gd name="T37" fmla="*/ 31 h 37"/>
                <a:gd name="T38" fmla="*/ 8 w 21"/>
                <a:gd name="T39" fmla="*/ 30 h 37"/>
                <a:gd name="T40" fmla="*/ 8 w 21"/>
                <a:gd name="T41" fmla="*/ 28 h 37"/>
                <a:gd name="T42" fmla="*/ 8 w 21"/>
                <a:gd name="T43"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1" h="37">
                  <a:moveTo>
                    <a:pt x="11" y="37"/>
                  </a:moveTo>
                  <a:cubicBezTo>
                    <a:pt x="14" y="37"/>
                    <a:pt x="16" y="36"/>
                    <a:pt x="18" y="34"/>
                  </a:cubicBezTo>
                  <a:cubicBezTo>
                    <a:pt x="20" y="32"/>
                    <a:pt x="21" y="30"/>
                    <a:pt x="21" y="27"/>
                  </a:cubicBezTo>
                  <a:cubicBezTo>
                    <a:pt x="21" y="9"/>
                    <a:pt x="21" y="9"/>
                    <a:pt x="21" y="9"/>
                  </a:cubicBezTo>
                  <a:cubicBezTo>
                    <a:pt x="21" y="6"/>
                    <a:pt x="20" y="4"/>
                    <a:pt x="18" y="2"/>
                  </a:cubicBezTo>
                  <a:cubicBezTo>
                    <a:pt x="16" y="1"/>
                    <a:pt x="14" y="0"/>
                    <a:pt x="11" y="0"/>
                  </a:cubicBezTo>
                  <a:cubicBezTo>
                    <a:pt x="8" y="0"/>
                    <a:pt x="5" y="1"/>
                    <a:pt x="3" y="2"/>
                  </a:cubicBezTo>
                  <a:cubicBezTo>
                    <a:pt x="1" y="4"/>
                    <a:pt x="0" y="6"/>
                    <a:pt x="0" y="9"/>
                  </a:cubicBezTo>
                  <a:cubicBezTo>
                    <a:pt x="0" y="27"/>
                    <a:pt x="0" y="27"/>
                    <a:pt x="0" y="27"/>
                  </a:cubicBezTo>
                  <a:cubicBezTo>
                    <a:pt x="0" y="30"/>
                    <a:pt x="1" y="32"/>
                    <a:pt x="3" y="34"/>
                  </a:cubicBezTo>
                  <a:cubicBezTo>
                    <a:pt x="5" y="36"/>
                    <a:pt x="7" y="37"/>
                    <a:pt x="11" y="37"/>
                  </a:cubicBezTo>
                  <a:close/>
                  <a:moveTo>
                    <a:pt x="8" y="8"/>
                  </a:moveTo>
                  <a:cubicBezTo>
                    <a:pt x="8" y="8"/>
                    <a:pt x="8" y="7"/>
                    <a:pt x="8" y="7"/>
                  </a:cubicBezTo>
                  <a:cubicBezTo>
                    <a:pt x="9" y="6"/>
                    <a:pt x="10" y="6"/>
                    <a:pt x="11" y="6"/>
                  </a:cubicBezTo>
                  <a:cubicBezTo>
                    <a:pt x="12" y="6"/>
                    <a:pt x="12" y="6"/>
                    <a:pt x="13" y="7"/>
                  </a:cubicBezTo>
                  <a:cubicBezTo>
                    <a:pt x="13" y="7"/>
                    <a:pt x="14" y="8"/>
                    <a:pt x="14" y="8"/>
                  </a:cubicBezTo>
                  <a:cubicBezTo>
                    <a:pt x="14" y="28"/>
                    <a:pt x="14" y="28"/>
                    <a:pt x="14" y="28"/>
                  </a:cubicBezTo>
                  <a:cubicBezTo>
                    <a:pt x="14" y="28"/>
                    <a:pt x="13" y="29"/>
                    <a:pt x="13" y="30"/>
                  </a:cubicBezTo>
                  <a:cubicBezTo>
                    <a:pt x="12" y="30"/>
                    <a:pt x="12" y="31"/>
                    <a:pt x="11" y="31"/>
                  </a:cubicBezTo>
                  <a:cubicBezTo>
                    <a:pt x="10" y="31"/>
                    <a:pt x="9" y="30"/>
                    <a:pt x="8" y="30"/>
                  </a:cubicBezTo>
                  <a:cubicBezTo>
                    <a:pt x="8" y="29"/>
                    <a:pt x="8" y="28"/>
                    <a:pt x="8" y="28"/>
                  </a:cubicBezTo>
                  <a:lnTo>
                    <a:pt x="8" y="8"/>
                  </a:lnTo>
                  <a:close/>
                </a:path>
              </a:pathLst>
            </a:custGeom>
            <a:grpFill/>
            <a:ln>
              <a:noFill/>
            </a:ln>
          </p:spPr>
          <p:txBody>
            <a:bodyPr vert="horz" wrap="square" lIns="91440" tIns="45720" rIns="91440" bIns="45720" numCol="1" anchor="t" anchorCtr="0" compatLnSpc="1"/>
            <a:lstStyle/>
            <a:p>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8" name="深度视觉·原创设计 https://www.docer.com/works?userid=22383862"/>
            <p:cNvSpPr/>
            <p:nvPr/>
          </p:nvSpPr>
          <p:spPr bwMode="auto">
            <a:xfrm>
              <a:off x="8696326" y="2255838"/>
              <a:ext cx="74613" cy="131763"/>
            </a:xfrm>
            <a:custGeom>
              <a:avLst/>
              <a:gdLst>
                <a:gd name="T0" fmla="*/ 5 w 20"/>
                <a:gd name="T1" fmla="*/ 35 h 35"/>
                <a:gd name="T2" fmla="*/ 9 w 20"/>
                <a:gd name="T3" fmla="*/ 34 h 35"/>
                <a:gd name="T4" fmla="*/ 13 w 20"/>
                <a:gd name="T5" fmla="*/ 31 h 35"/>
                <a:gd name="T6" fmla="*/ 13 w 20"/>
                <a:gd name="T7" fmla="*/ 35 h 35"/>
                <a:gd name="T8" fmla="*/ 20 w 20"/>
                <a:gd name="T9" fmla="*/ 35 h 35"/>
                <a:gd name="T10" fmla="*/ 20 w 20"/>
                <a:gd name="T11" fmla="*/ 0 h 35"/>
                <a:gd name="T12" fmla="*/ 13 w 20"/>
                <a:gd name="T13" fmla="*/ 0 h 35"/>
                <a:gd name="T14" fmla="*/ 13 w 20"/>
                <a:gd name="T15" fmla="*/ 26 h 35"/>
                <a:gd name="T16" fmla="*/ 11 w 20"/>
                <a:gd name="T17" fmla="*/ 28 h 35"/>
                <a:gd name="T18" fmla="*/ 9 w 20"/>
                <a:gd name="T19" fmla="*/ 29 h 35"/>
                <a:gd name="T20" fmla="*/ 8 w 20"/>
                <a:gd name="T21" fmla="*/ 28 h 35"/>
                <a:gd name="T22" fmla="*/ 7 w 20"/>
                <a:gd name="T23" fmla="*/ 27 h 35"/>
                <a:gd name="T24" fmla="*/ 7 w 20"/>
                <a:gd name="T25" fmla="*/ 0 h 35"/>
                <a:gd name="T26" fmla="*/ 0 w 20"/>
                <a:gd name="T27" fmla="*/ 0 h 35"/>
                <a:gd name="T28" fmla="*/ 0 w 20"/>
                <a:gd name="T29" fmla="*/ 29 h 35"/>
                <a:gd name="T30" fmla="*/ 1 w 20"/>
                <a:gd name="T31" fmla="*/ 34 h 35"/>
                <a:gd name="T32" fmla="*/ 5 w 20"/>
                <a:gd name="T33" fmla="*/ 3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5">
                  <a:moveTo>
                    <a:pt x="5" y="35"/>
                  </a:moveTo>
                  <a:cubicBezTo>
                    <a:pt x="6" y="35"/>
                    <a:pt x="8" y="35"/>
                    <a:pt x="9" y="34"/>
                  </a:cubicBezTo>
                  <a:cubicBezTo>
                    <a:pt x="10" y="33"/>
                    <a:pt x="12" y="32"/>
                    <a:pt x="13" y="31"/>
                  </a:cubicBezTo>
                  <a:cubicBezTo>
                    <a:pt x="13" y="35"/>
                    <a:pt x="13" y="35"/>
                    <a:pt x="13" y="35"/>
                  </a:cubicBezTo>
                  <a:cubicBezTo>
                    <a:pt x="20" y="35"/>
                    <a:pt x="20" y="35"/>
                    <a:pt x="20" y="35"/>
                  </a:cubicBezTo>
                  <a:cubicBezTo>
                    <a:pt x="20" y="0"/>
                    <a:pt x="20" y="0"/>
                    <a:pt x="20" y="0"/>
                  </a:cubicBezTo>
                  <a:cubicBezTo>
                    <a:pt x="13" y="0"/>
                    <a:pt x="13" y="0"/>
                    <a:pt x="13" y="0"/>
                  </a:cubicBezTo>
                  <a:cubicBezTo>
                    <a:pt x="13" y="26"/>
                    <a:pt x="13" y="26"/>
                    <a:pt x="13" y="26"/>
                  </a:cubicBezTo>
                  <a:cubicBezTo>
                    <a:pt x="13" y="27"/>
                    <a:pt x="12" y="28"/>
                    <a:pt x="11" y="28"/>
                  </a:cubicBezTo>
                  <a:cubicBezTo>
                    <a:pt x="10" y="29"/>
                    <a:pt x="9" y="29"/>
                    <a:pt x="9" y="29"/>
                  </a:cubicBezTo>
                  <a:cubicBezTo>
                    <a:pt x="8" y="29"/>
                    <a:pt x="8" y="29"/>
                    <a:pt x="8" y="28"/>
                  </a:cubicBezTo>
                  <a:cubicBezTo>
                    <a:pt x="7" y="28"/>
                    <a:pt x="7" y="27"/>
                    <a:pt x="7" y="27"/>
                  </a:cubicBezTo>
                  <a:cubicBezTo>
                    <a:pt x="7" y="0"/>
                    <a:pt x="7" y="0"/>
                    <a:pt x="7" y="0"/>
                  </a:cubicBezTo>
                  <a:cubicBezTo>
                    <a:pt x="0" y="0"/>
                    <a:pt x="0" y="0"/>
                    <a:pt x="0" y="0"/>
                  </a:cubicBezTo>
                  <a:cubicBezTo>
                    <a:pt x="0" y="29"/>
                    <a:pt x="0" y="29"/>
                    <a:pt x="0" y="29"/>
                  </a:cubicBezTo>
                  <a:cubicBezTo>
                    <a:pt x="0" y="31"/>
                    <a:pt x="0" y="33"/>
                    <a:pt x="1" y="34"/>
                  </a:cubicBezTo>
                  <a:cubicBezTo>
                    <a:pt x="2" y="35"/>
                    <a:pt x="3" y="35"/>
                    <a:pt x="5" y="35"/>
                  </a:cubicBezTo>
                  <a:close/>
                </a:path>
              </a:pathLst>
            </a:custGeom>
            <a:grpFill/>
            <a:ln>
              <a:noFill/>
            </a:ln>
          </p:spPr>
          <p:txBody>
            <a:bodyPr vert="horz" wrap="square" lIns="91440" tIns="45720" rIns="91440" bIns="45720" numCol="1" anchor="t" anchorCtr="0" compatLnSpc="1"/>
            <a:lstStyle/>
            <a:p>
              <a:endParaRPr lang="id-ID" sz="1600">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84" name="深度视觉·原创设计 https://www.docer.com/works?userid=22383862"/>
          <p:cNvSpPr/>
          <p:nvPr/>
        </p:nvSpPr>
        <p:spPr>
          <a:xfrm>
            <a:off x="3987800" y="250825"/>
            <a:ext cx="8119110" cy="2275205"/>
          </a:xfrm>
          <a:prstGeom prst="rect">
            <a:avLst/>
          </a:prstGeom>
        </p:spPr>
        <p:txBody>
          <a:bodyPr wrap="square" lIns="91433" tIns="45716" rIns="91433" bIns="45716">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特征</a:t>
            </a:r>
            <a:r>
              <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工程：</a:t>
            </a:r>
            <a:endPar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其本质是一项工程活动，目的是最大限度地从原始数据中提取特征以供算法和模型使用</a:t>
            </a:r>
            <a:endPar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基于聚类算法。聚类算法的本质在于依据样本的特征将具有相类似特征的样本都尽量划到同一类里，而同时也能保证同一类里的样本都具有了非常类似的特征。聚类算法可以说是相当于把一堆无监督的数据打上标签的算法。</a:t>
            </a:r>
            <a:endPar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 name="深度视觉·原创设计 https://www.docer.com/works?userid=22383862"/>
          <p:cNvSpPr/>
          <p:nvPr/>
        </p:nvSpPr>
        <p:spPr>
          <a:xfrm>
            <a:off x="248262" y="21711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3" name="深度视觉·原创设计 https://www.docer.com/works?userid=22383862"/>
          <p:cNvSpPr/>
          <p:nvPr/>
        </p:nvSpPr>
        <p:spPr>
          <a:xfrm>
            <a:off x="297815" y="785495"/>
            <a:ext cx="2108835" cy="51816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txBox="1"/>
          <p:nvPr/>
        </p:nvSpPr>
        <p:spPr>
          <a:xfrm>
            <a:off x="248409" y="87626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特征工程</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graphicFrame>
        <p:nvGraphicFramePr>
          <p:cNvPr id="6" name="表格 5"/>
          <p:cNvGraphicFramePr/>
          <p:nvPr>
            <p:custDataLst>
              <p:tags r:id="rId3"/>
            </p:custDataLst>
          </p:nvPr>
        </p:nvGraphicFramePr>
        <p:xfrm>
          <a:off x="3658870" y="2153285"/>
          <a:ext cx="8533130" cy="2301240"/>
        </p:xfrm>
        <a:graphic>
          <a:graphicData uri="http://schemas.openxmlformats.org/drawingml/2006/table">
            <a:tbl>
              <a:tblPr firstRow="1" bandRow="1">
                <a:tableStyleId>{5C22544A-7EE6-4342-B048-85BDC9FD1C3A}</a:tableStyleId>
              </a:tblPr>
              <a:tblGrid>
                <a:gridCol w="4266565"/>
                <a:gridCol w="4266565"/>
              </a:tblGrid>
              <a:tr h="381000">
                <a:tc>
                  <a:txBody>
                    <a:bodyPr/>
                    <a:p>
                      <a:pPr>
                        <a:buNone/>
                      </a:pPr>
                      <a:r>
                        <a:rPr lang="zh-CN" altLang="en-US"/>
                        <a:t>缴费金额是否能覆盖当月账单</a:t>
                      </a:r>
                      <a:endParaRPr lang="zh-CN" altLang="en-US"/>
                    </a:p>
                  </a:txBody>
                  <a:tcPr/>
                </a:tc>
                <a:tc>
                  <a:txBody>
                    <a:bodyPr/>
                    <a:p>
                      <a:pPr>
                        <a:buNone/>
                      </a:pPr>
                      <a:r>
                        <a:rPr lang="zh-CN" altLang="en-US"/>
                        <a:t>缴费用户最近一次缴费金额（元）-用户账单当月总费用（元）</a:t>
                      </a:r>
                      <a:endParaRPr lang="zh-CN" altLang="en-US"/>
                    </a:p>
                  </a:txBody>
                  <a:tcPr/>
                </a:tc>
              </a:tr>
              <a:tr h="381000">
                <a:tc>
                  <a:txBody>
                    <a:bodyPr/>
                    <a:p>
                      <a:pPr>
                        <a:buNone/>
                      </a:pPr>
                      <a:r>
                        <a:rPr lang="zh-CN" altLang="en-US"/>
                        <a:t>最近一次缴费是否超过平均消费额</a:t>
                      </a:r>
                      <a:endParaRPr lang="zh-CN" altLang="en-US"/>
                    </a:p>
                  </a:txBody>
                  <a:tcPr/>
                </a:tc>
                <a:tc>
                  <a:txBody>
                    <a:bodyPr/>
                    <a:p>
                      <a:pPr>
                        <a:buNone/>
                      </a:pPr>
                      <a:r>
                        <a:rPr lang="zh-CN" altLang="en-US"/>
                        <a:t>缴费用户最近一次缴费金额（元）</a:t>
                      </a:r>
                      <a:r>
                        <a:rPr lang="en-US" altLang="zh-CN"/>
                        <a:t>-用户近6个月平均消费值（元）</a:t>
                      </a:r>
                      <a:endParaRPr lang="en-US" altLang="zh-CN"/>
                    </a:p>
                  </a:txBody>
                  <a:tcPr/>
                </a:tc>
              </a:tr>
              <a:tr h="381000">
                <a:tc>
                  <a:txBody>
                    <a:bodyPr/>
                    <a:p>
                      <a:pPr>
                        <a:buNone/>
                      </a:pPr>
                      <a:r>
                        <a:rPr lang="zh-CN" altLang="en-US"/>
                        <a:t>是否_商场_旅游_体育馆</a:t>
                      </a:r>
                      <a:endParaRPr lang="zh-CN" altLang="en-US"/>
                    </a:p>
                  </a:txBody>
                  <a:tcPr/>
                </a:tc>
                <a:tc>
                  <a:txBody>
                    <a:bodyPr/>
                    <a:p>
                      <a:pPr>
                        <a:buNone/>
                      </a:pPr>
                      <a:r>
                        <a:rPr lang="en-US" altLang="zh-CN"/>
                        <a:t>是否去过高档商场*当月是否景点游览*当月是否体育场馆消费</a:t>
                      </a:r>
                      <a:endParaRPr lang="en-US" altLang="zh-CN"/>
                    </a:p>
                  </a:txBody>
                  <a:tcPr/>
                </a:tc>
              </a:tr>
              <a:tr h="381000">
                <a:tc>
                  <a:txBody>
                    <a:bodyPr/>
                    <a:p>
                      <a:pPr>
                        <a:buNone/>
                      </a:pPr>
                      <a:r>
                        <a:rPr lang="zh-CN" altLang="en-US"/>
                        <a:t>是否大学生_黑名单</a:t>
                      </a:r>
                      <a:endParaRPr lang="zh-CN" altLang="en-US"/>
                    </a:p>
                  </a:txBody>
                  <a:tcPr/>
                </a:tc>
                <a:tc>
                  <a:txBody>
                    <a:bodyPr/>
                    <a:p>
                      <a:pPr>
                        <a:buNone/>
                      </a:pPr>
                      <a:r>
                        <a:rPr lang="en-US" altLang="zh-CN"/>
                        <a:t>是否大学生客户+是否黑名单客户</a:t>
                      </a:r>
                      <a:endParaRPr lang="en-US" altLang="zh-CN"/>
                    </a:p>
                  </a:txBody>
                  <a:tcPr/>
                </a:tc>
              </a:tr>
            </a:tbl>
          </a:graphicData>
        </a:graphic>
      </p:graphicFrame>
      <p:sp>
        <p:nvSpPr>
          <p:cNvPr id="4" name="文本框 3"/>
          <p:cNvSpPr txBox="1"/>
          <p:nvPr/>
        </p:nvSpPr>
        <p:spPr>
          <a:xfrm>
            <a:off x="7101205" y="5196205"/>
            <a:ext cx="4782185" cy="662940"/>
          </a:xfrm>
          <a:prstGeom prst="rect">
            <a:avLst/>
          </a:prstGeom>
          <a:noFill/>
        </p:spPr>
        <p:txBody>
          <a:bodyPr wrap="square" rtlCol="0" anchor="t">
            <a:spAutoFit/>
          </a:bodyPr>
          <a:p>
            <a:r>
              <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构造出新的特征后，对边界值进行处理，</a:t>
            </a:r>
            <a:endPar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r>
              <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只采用</a:t>
            </a:r>
            <a:r>
              <a:rPr lang="en-US" altLang="zh-CN"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0.1%~99.9%</a:t>
            </a:r>
            <a:r>
              <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的</a:t>
            </a:r>
            <a:r>
              <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数据</a:t>
            </a:r>
            <a:endParaRPr lang="zh-CN" altLang="en-US" sz="186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pic>
        <p:nvPicPr>
          <p:cNvPr id="7" name="图片 6"/>
          <p:cNvPicPr>
            <a:picLocks noChangeAspect="1"/>
          </p:cNvPicPr>
          <p:nvPr/>
        </p:nvPicPr>
        <p:blipFill>
          <a:blip r:embed="rId4"/>
          <a:stretch>
            <a:fillRect/>
          </a:stretch>
        </p:blipFill>
        <p:spPr>
          <a:xfrm>
            <a:off x="141605" y="4498975"/>
            <a:ext cx="6248400" cy="2057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4"/>
                                        </p:tgtEl>
                                        <p:attrNameLst>
                                          <p:attrName>style.visibility</p:attrName>
                                        </p:attrNameLst>
                                      </p:cBhvr>
                                      <p:to>
                                        <p:strVal val="visible"/>
                                      </p:to>
                                    </p:set>
                                    <p:anim calcmode="lin" valueType="num">
                                      <p:cBhvr>
                                        <p:cTn id="7" dur="250" fill="hold"/>
                                        <p:tgtEl>
                                          <p:spTgt spid="84"/>
                                        </p:tgtEl>
                                        <p:attrNameLst>
                                          <p:attrName>ppt_w</p:attrName>
                                        </p:attrNameLst>
                                      </p:cBhvr>
                                      <p:tavLst>
                                        <p:tav tm="0">
                                          <p:val>
                                            <p:fltVal val="0"/>
                                          </p:val>
                                        </p:tav>
                                        <p:tav tm="100000">
                                          <p:val>
                                            <p:strVal val="#ppt_w"/>
                                          </p:val>
                                        </p:tav>
                                      </p:tavLst>
                                    </p:anim>
                                    <p:anim calcmode="lin" valueType="num">
                                      <p:cBhvr>
                                        <p:cTn id="8" dur="250" fill="hold"/>
                                        <p:tgtEl>
                                          <p:spTgt spid="84"/>
                                        </p:tgtEl>
                                        <p:attrNameLst>
                                          <p:attrName>ppt_h</p:attrName>
                                        </p:attrNameLst>
                                      </p:cBhvr>
                                      <p:tavLst>
                                        <p:tav tm="0">
                                          <p:val>
                                            <p:fltVal val="0"/>
                                          </p:val>
                                        </p:tav>
                                        <p:tav tm="100000">
                                          <p:val>
                                            <p:strVal val="#ppt_h"/>
                                          </p:val>
                                        </p:tav>
                                      </p:tavLst>
                                    </p:anim>
                                    <p:animEffect transition="in" filter="fade">
                                      <p:cBhvr>
                                        <p:cTn id="9" dur="25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3"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4"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模型</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3" name="深度视觉·原创设计 https://www.docer.com/works?userid=22383862"/>
          <p:cNvSpPr/>
          <p:nvPr/>
        </p:nvSpPr>
        <p:spPr bwMode="auto">
          <a:xfrm>
            <a:off x="6740081" y="2010168"/>
            <a:ext cx="4261420" cy="2600766"/>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a:spLocks noEditPoints="1"/>
          </p:cNvSpPr>
          <p:nvPr/>
        </p:nvSpPr>
        <p:spPr bwMode="auto">
          <a:xfrm>
            <a:off x="6905939" y="2187104"/>
            <a:ext cx="3929704" cy="2244991"/>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a:spLocks noEditPoints="1"/>
          </p:cNvSpPr>
          <p:nvPr/>
        </p:nvSpPr>
        <p:spPr bwMode="auto">
          <a:xfrm>
            <a:off x="6905939" y="2187104"/>
            <a:ext cx="3929704" cy="2244991"/>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a:spLocks noChangeArrowheads="1"/>
          </p:cNvSpPr>
          <p:nvPr/>
        </p:nvSpPr>
        <p:spPr bwMode="auto">
          <a:xfrm>
            <a:off x="6924786" y="2206130"/>
            <a:ext cx="3892009" cy="2206941"/>
          </a:xfrm>
          <a:prstGeom prst="rect">
            <a:avLst/>
          </a:prstGeom>
          <a:solidFill>
            <a:schemeClr val="bg2"/>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bwMode="auto">
          <a:xfrm>
            <a:off x="8146104" y="5415706"/>
            <a:ext cx="1434295" cy="58979"/>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bwMode="auto">
          <a:xfrm>
            <a:off x="8138565" y="4961001"/>
            <a:ext cx="1447488" cy="500367"/>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a:spLocks noChangeArrowheads="1"/>
          </p:cNvSpPr>
          <p:nvPr/>
        </p:nvSpPr>
        <p:spPr bwMode="auto">
          <a:xfrm>
            <a:off x="8841578" y="2082464"/>
            <a:ext cx="58428" cy="58979"/>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a:spLocks noChangeArrowheads="1"/>
          </p:cNvSpPr>
          <p:nvPr/>
        </p:nvSpPr>
        <p:spPr bwMode="auto">
          <a:xfrm>
            <a:off x="8841578" y="2078659"/>
            <a:ext cx="58428" cy="58979"/>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a:spLocks noChangeArrowheads="1"/>
          </p:cNvSpPr>
          <p:nvPr/>
        </p:nvSpPr>
        <p:spPr bwMode="auto">
          <a:xfrm>
            <a:off x="8851001" y="2088173"/>
            <a:ext cx="39580" cy="38051"/>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a:spLocks noChangeArrowheads="1"/>
          </p:cNvSpPr>
          <p:nvPr/>
        </p:nvSpPr>
        <p:spPr bwMode="auto">
          <a:xfrm>
            <a:off x="8862309" y="2095783"/>
            <a:ext cx="18847" cy="22830"/>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a:spLocks noChangeArrowheads="1"/>
          </p:cNvSpPr>
          <p:nvPr/>
        </p:nvSpPr>
        <p:spPr bwMode="auto">
          <a:xfrm>
            <a:off x="8867964" y="2105295"/>
            <a:ext cx="5655" cy="5708"/>
          </a:xfrm>
          <a:prstGeom prst="ellipse">
            <a:avLst/>
          </a:prstGeom>
          <a:solidFill>
            <a:srgbClr val="FFFFFF"/>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p:nvPr/>
        </p:nvSpPr>
        <p:spPr bwMode="auto">
          <a:xfrm>
            <a:off x="8138565" y="4961001"/>
            <a:ext cx="1170430" cy="500367"/>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p:nvPr/>
        </p:nvSpPr>
        <p:spPr bwMode="auto">
          <a:xfrm>
            <a:off x="6740081" y="4610934"/>
            <a:ext cx="4261420" cy="409046"/>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bwMode="auto">
          <a:xfrm>
            <a:off x="1164471" y="2010168"/>
            <a:ext cx="4261420" cy="2600766"/>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rgbClr val="181818"/>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a:spLocks noEditPoints="1"/>
          </p:cNvSpPr>
          <p:nvPr/>
        </p:nvSpPr>
        <p:spPr bwMode="auto">
          <a:xfrm>
            <a:off x="1330329" y="2187104"/>
            <a:ext cx="3929704" cy="2244991"/>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close/>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close/>
              </a:path>
            </a:pathLst>
          </a:custGeom>
          <a:solidFill>
            <a:srgbClr val="0C0D11"/>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a:spLocks noEditPoints="1"/>
          </p:cNvSpPr>
          <p:nvPr/>
        </p:nvSpPr>
        <p:spPr bwMode="auto">
          <a:xfrm>
            <a:off x="1330329" y="2187104"/>
            <a:ext cx="3929704" cy="2244991"/>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0" name="深度视觉·原创设计 https://www.docer.com/works?userid=22383862"/>
          <p:cNvSpPr>
            <a:spLocks noChangeArrowheads="1"/>
          </p:cNvSpPr>
          <p:nvPr/>
        </p:nvSpPr>
        <p:spPr bwMode="auto">
          <a:xfrm>
            <a:off x="1349176" y="2206130"/>
            <a:ext cx="3892009" cy="2206941"/>
          </a:xfrm>
          <a:prstGeom prst="rect">
            <a:avLst/>
          </a:prstGeom>
          <a:solidFill>
            <a:schemeClr val="bg1"/>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1" name="深度视觉·原创设计 https://www.docer.com/works?userid=22383862"/>
          <p:cNvSpPr/>
          <p:nvPr/>
        </p:nvSpPr>
        <p:spPr bwMode="auto">
          <a:xfrm>
            <a:off x="2570494" y="5415706"/>
            <a:ext cx="1434295" cy="58979"/>
          </a:xfrm>
          <a:custGeom>
            <a:avLst/>
            <a:gdLst>
              <a:gd name="T0" fmla="*/ 852 w 854"/>
              <a:gd name="T1" fmla="*/ 24 h 35"/>
              <a:gd name="T2" fmla="*/ 478 w 854"/>
              <a:gd name="T3" fmla="*/ 5 h 35"/>
              <a:gd name="T4" fmla="*/ 478 w 854"/>
              <a:gd name="T5" fmla="*/ 0 h 35"/>
              <a:gd name="T6" fmla="*/ 427 w 854"/>
              <a:gd name="T7" fmla="*/ 3 h 35"/>
              <a:gd name="T8" fmla="*/ 375 w 854"/>
              <a:gd name="T9" fmla="*/ 0 h 35"/>
              <a:gd name="T10" fmla="*/ 375 w 854"/>
              <a:gd name="T11" fmla="*/ 5 h 35"/>
              <a:gd name="T12" fmla="*/ 1 w 854"/>
              <a:gd name="T13" fmla="*/ 24 h 35"/>
              <a:gd name="T14" fmla="*/ 24 w 854"/>
              <a:gd name="T15" fmla="*/ 35 h 35"/>
              <a:gd name="T16" fmla="*/ 375 w 854"/>
              <a:gd name="T17" fmla="*/ 35 h 35"/>
              <a:gd name="T18" fmla="*/ 478 w 854"/>
              <a:gd name="T19" fmla="*/ 35 h 35"/>
              <a:gd name="T20" fmla="*/ 829 w 854"/>
              <a:gd name="T21" fmla="*/ 35 h 35"/>
              <a:gd name="T22" fmla="*/ 852 w 854"/>
              <a:gd name="T23" fmla="*/ 24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54" h="35">
                <a:moveTo>
                  <a:pt x="852" y="24"/>
                </a:moveTo>
                <a:cubicBezTo>
                  <a:pt x="478" y="5"/>
                  <a:pt x="478" y="5"/>
                  <a:pt x="478" y="5"/>
                </a:cubicBezTo>
                <a:cubicBezTo>
                  <a:pt x="478" y="0"/>
                  <a:pt x="478" y="0"/>
                  <a:pt x="478" y="0"/>
                </a:cubicBezTo>
                <a:cubicBezTo>
                  <a:pt x="427" y="3"/>
                  <a:pt x="427" y="3"/>
                  <a:pt x="427" y="3"/>
                </a:cubicBezTo>
                <a:cubicBezTo>
                  <a:pt x="375" y="0"/>
                  <a:pt x="375" y="0"/>
                  <a:pt x="375" y="0"/>
                </a:cubicBezTo>
                <a:cubicBezTo>
                  <a:pt x="375" y="5"/>
                  <a:pt x="375" y="5"/>
                  <a:pt x="375" y="5"/>
                </a:cubicBezTo>
                <a:cubicBezTo>
                  <a:pt x="1" y="24"/>
                  <a:pt x="1" y="24"/>
                  <a:pt x="1" y="24"/>
                </a:cubicBezTo>
                <a:cubicBezTo>
                  <a:pt x="1" y="24"/>
                  <a:pt x="0" y="35"/>
                  <a:pt x="24" y="35"/>
                </a:cubicBezTo>
                <a:cubicBezTo>
                  <a:pt x="41" y="35"/>
                  <a:pt x="247" y="35"/>
                  <a:pt x="375" y="35"/>
                </a:cubicBezTo>
                <a:cubicBezTo>
                  <a:pt x="435" y="35"/>
                  <a:pt x="478" y="35"/>
                  <a:pt x="478" y="35"/>
                </a:cubicBezTo>
                <a:cubicBezTo>
                  <a:pt x="606" y="35"/>
                  <a:pt x="812" y="35"/>
                  <a:pt x="829" y="35"/>
                </a:cubicBezTo>
                <a:cubicBezTo>
                  <a:pt x="854" y="35"/>
                  <a:pt x="852" y="24"/>
                  <a:pt x="852" y="24"/>
                </a:cubicBezTo>
                <a:close/>
              </a:path>
            </a:pathLst>
          </a:custGeom>
          <a:solidFill>
            <a:srgbClr val="181818"/>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2" name="深度视觉·原创设计 https://www.docer.com/works?userid=22383862"/>
          <p:cNvSpPr/>
          <p:nvPr/>
        </p:nvSpPr>
        <p:spPr bwMode="auto">
          <a:xfrm>
            <a:off x="2562955" y="4961001"/>
            <a:ext cx="1447488" cy="500367"/>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3" name="深度视觉·原创设计 https://www.docer.com/works?userid=22383862"/>
          <p:cNvSpPr>
            <a:spLocks noChangeArrowheads="1"/>
          </p:cNvSpPr>
          <p:nvPr/>
        </p:nvSpPr>
        <p:spPr bwMode="auto">
          <a:xfrm>
            <a:off x="3265968" y="2082464"/>
            <a:ext cx="58428" cy="58979"/>
          </a:xfrm>
          <a:prstGeom prst="ellipse">
            <a:avLst/>
          </a:prstGeom>
          <a:solidFill>
            <a:srgbClr val="2C2C2C"/>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4" name="深度视觉·原创设计 https://www.docer.com/works?userid=22383862"/>
          <p:cNvSpPr>
            <a:spLocks noChangeArrowheads="1"/>
          </p:cNvSpPr>
          <p:nvPr/>
        </p:nvSpPr>
        <p:spPr bwMode="auto">
          <a:xfrm>
            <a:off x="3265968" y="2078659"/>
            <a:ext cx="58428" cy="58979"/>
          </a:xfrm>
          <a:prstGeom prst="ellipse">
            <a:avLst/>
          </a:prstGeom>
          <a:solidFill>
            <a:srgbClr val="0A0A0A"/>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5" name="深度视觉·原创设计 https://www.docer.com/works?userid=22383862"/>
          <p:cNvSpPr>
            <a:spLocks noChangeArrowheads="1"/>
          </p:cNvSpPr>
          <p:nvPr/>
        </p:nvSpPr>
        <p:spPr bwMode="auto">
          <a:xfrm>
            <a:off x="3275391" y="2088173"/>
            <a:ext cx="39580" cy="38051"/>
          </a:xfrm>
          <a:prstGeom prst="ellipse">
            <a:avLst/>
          </a:prstGeom>
          <a:solidFill>
            <a:srgbClr val="000000"/>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6" name="深度视觉·原创设计 https://www.docer.com/works?userid=22383862"/>
          <p:cNvSpPr>
            <a:spLocks noChangeArrowheads="1"/>
          </p:cNvSpPr>
          <p:nvPr/>
        </p:nvSpPr>
        <p:spPr bwMode="auto">
          <a:xfrm>
            <a:off x="3286699" y="2095783"/>
            <a:ext cx="18847" cy="22830"/>
          </a:xfrm>
          <a:prstGeom prst="ellipse">
            <a:avLst/>
          </a:prstGeom>
          <a:solidFill>
            <a:srgbClr val="2C99B4"/>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7" name="深度视觉·原创设计 https://www.docer.com/works?userid=22383862"/>
          <p:cNvSpPr>
            <a:spLocks noChangeArrowheads="1"/>
          </p:cNvSpPr>
          <p:nvPr/>
        </p:nvSpPr>
        <p:spPr bwMode="auto">
          <a:xfrm>
            <a:off x="3292354" y="2105295"/>
            <a:ext cx="5655" cy="5708"/>
          </a:xfrm>
          <a:prstGeom prst="ellipse">
            <a:avLst/>
          </a:prstGeom>
          <a:solidFill>
            <a:srgbClr val="FFFFFF"/>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8" name="深度视觉·原创设计 https://www.docer.com/works?userid=22383862"/>
          <p:cNvSpPr/>
          <p:nvPr/>
        </p:nvSpPr>
        <p:spPr bwMode="auto">
          <a:xfrm>
            <a:off x="2562955" y="4961001"/>
            <a:ext cx="1170430" cy="500367"/>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9" name="深度视觉·原创设计 https://www.docer.com/works?userid=22383862"/>
          <p:cNvSpPr/>
          <p:nvPr/>
        </p:nvSpPr>
        <p:spPr bwMode="auto">
          <a:xfrm>
            <a:off x="1164471" y="4610934"/>
            <a:ext cx="4261420" cy="409046"/>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45702" tIns="22851" rIns="45702" bIns="22851" numCol="1" anchor="t" anchorCtr="0" compatLnSpc="1"/>
          <a:lstStyle/>
          <a:p>
            <a:endParaRPr lang="id-ID"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0" name="深度视觉·原创设计 https://www.docer.com/works?userid=22383862"/>
          <p:cNvSpPr/>
          <p:nvPr/>
        </p:nvSpPr>
        <p:spPr>
          <a:xfrm>
            <a:off x="2873935" y="6516564"/>
            <a:ext cx="6444130" cy="3500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5395" tIns="25395" rIns="25395" bIns="25395" anchor="ctr"/>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 name="文本框 1"/>
          <p:cNvSpPr txBox="1"/>
          <p:nvPr/>
        </p:nvSpPr>
        <p:spPr>
          <a:xfrm>
            <a:off x="1443990" y="2755900"/>
            <a:ext cx="4239895" cy="1106805"/>
          </a:xfrm>
          <a:prstGeom prst="rect">
            <a:avLst/>
          </a:prstGeom>
          <a:noFill/>
        </p:spPr>
        <p:txBody>
          <a:bodyPr wrap="square" rtlCol="0">
            <a:spAutoFit/>
          </a:bodyPr>
          <a:p>
            <a:r>
              <a:rPr lang="en-US" altLang="zh-CN" sz="66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lightGBM</a:t>
            </a:r>
            <a:endParaRPr lang="en-US" altLang="zh-CN" sz="66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6" name="文本框 15"/>
          <p:cNvSpPr txBox="1"/>
          <p:nvPr/>
        </p:nvSpPr>
        <p:spPr>
          <a:xfrm>
            <a:off x="7174230" y="2799715"/>
            <a:ext cx="3375660" cy="1106805"/>
          </a:xfrm>
          <a:prstGeom prst="rect">
            <a:avLst/>
          </a:prstGeom>
          <a:noFill/>
        </p:spPr>
        <p:txBody>
          <a:bodyPr wrap="square" rtlCol="0">
            <a:spAutoFit/>
          </a:bodyPr>
          <a:p>
            <a:r>
              <a:rPr lang="en-US" altLang="zh-CN" sz="66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xgboost</a:t>
            </a:r>
            <a:endParaRPr lang="en-US" altLang="zh-CN" sz="66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a:xfrm>
            <a:off x="245654" y="204111"/>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a:off x="676399" y="309210"/>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什么是</a:t>
            </a: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xgboost</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4" name="深度视觉·原创设计 https://www.docer.com/works?userid=22383862"/>
          <p:cNvSpPr/>
          <p:nvPr/>
        </p:nvSpPr>
        <p:spPr>
          <a:xfrm>
            <a:off x="1082982" y="4054659"/>
            <a:ext cx="800242" cy="80024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1082434" y="2890069"/>
            <a:ext cx="800242" cy="80024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1082786" y="1898199"/>
            <a:ext cx="800242" cy="80024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308160" y="4222104"/>
            <a:ext cx="349885" cy="460375"/>
          </a:xfrm>
          <a:prstGeom prst="rect">
            <a:avLst/>
          </a:prstGeom>
          <a:noFill/>
        </p:spPr>
        <p:txBody>
          <a:bodyPr wrap="none" rtlCol="0">
            <a:spAutoFit/>
          </a:bodyPr>
          <a:lstStyle/>
          <a:p>
            <a:pPr algn="ctr"/>
            <a:r>
              <a:rPr lang="en-US" sz="2400" dirty="0">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rPr>
              <a:t>3</a:t>
            </a:r>
            <a:endParaRPr lang="en-US" sz="2400" dirty="0">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328035" y="3064723"/>
            <a:ext cx="349885" cy="460375"/>
          </a:xfrm>
          <a:prstGeom prst="rect">
            <a:avLst/>
          </a:prstGeom>
          <a:noFill/>
        </p:spPr>
        <p:txBody>
          <a:bodyPr wrap="none" rtlCol="0">
            <a:spAutoFit/>
          </a:bodyPr>
          <a:lstStyle/>
          <a:p>
            <a:pPr algn="ctr"/>
            <a:r>
              <a:rPr lang="en-US" sz="2400" dirty="0">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rPr>
              <a:t>2</a:t>
            </a:r>
            <a:endParaRPr lang="en-US" sz="2400" dirty="0">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1305317" y="2065644"/>
            <a:ext cx="349885" cy="460375"/>
          </a:xfrm>
          <a:prstGeom prst="rect">
            <a:avLst/>
          </a:prstGeom>
          <a:noFill/>
        </p:spPr>
        <p:txBody>
          <a:bodyPr wrap="none" rtlCol="0">
            <a:spAutoFit/>
          </a:bodyPr>
          <a:lstStyle/>
          <a:p>
            <a:pPr algn="ctr"/>
            <a:r>
              <a:rPr lang="en-US" sz="2400" dirty="0">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rPr>
              <a:t>1</a:t>
            </a:r>
            <a:endParaRPr lang="en-US" sz="2400" dirty="0">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0" name="文本框 19"/>
          <p:cNvSpPr txBox="1"/>
          <p:nvPr/>
        </p:nvSpPr>
        <p:spPr>
          <a:xfrm>
            <a:off x="2172970" y="2065655"/>
            <a:ext cx="9304020" cy="82994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高效地实现了</a:t>
            </a:r>
            <a:r>
              <a:rPr lang="en-US" altLang="zh-CN"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GBDT</a:t>
            </a: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算法并进行了算法和工程上的许多改进，被广泛应用在</a:t>
            </a:r>
            <a:r>
              <a:rPr lang="en-US" altLang="zh-CN"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Kaggle</a:t>
            </a: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竞赛以及其他机器学习</a:t>
            </a: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竞赛</a:t>
            </a:r>
            <a:endPar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1" name="文本框 20"/>
          <p:cNvSpPr txBox="1"/>
          <p:nvPr/>
        </p:nvSpPr>
        <p:spPr>
          <a:xfrm>
            <a:off x="2175510" y="3060065"/>
            <a:ext cx="9299575" cy="82994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优点：速度快、效果好、能处理大规模数据，支持多种语言、支持自定义损失</a:t>
            </a: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函数</a:t>
            </a:r>
            <a:endPar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2" name="文本框 21"/>
          <p:cNvSpPr txBox="1"/>
          <p:nvPr/>
        </p:nvSpPr>
        <p:spPr>
          <a:xfrm>
            <a:off x="2175510" y="4131310"/>
            <a:ext cx="9096375" cy="82994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缺点：参数过多，套餐复杂、对原理不清楚很难使用，不适合超高维</a:t>
            </a: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特征数据</a:t>
            </a:r>
            <a:endPar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a:xfrm>
            <a:off x="245654" y="204111"/>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a:off x="676399" y="309210"/>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xgb</a:t>
            </a:r>
            <a:endParaRPr kumimoji="0" lang="en-US" altLang="zh-CN" sz="2000" i="0" u="none" strike="noStrike" kern="1200" cap="none" spc="30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104" name="图片 103"/>
          <p:cNvPicPr/>
          <p:nvPr/>
        </p:nvPicPr>
        <p:blipFill>
          <a:blip r:embed="rId1"/>
          <a:stretch>
            <a:fillRect/>
          </a:stretch>
        </p:blipFill>
        <p:spPr>
          <a:xfrm>
            <a:off x="3366135" y="120650"/>
            <a:ext cx="7890510" cy="1946910"/>
          </a:xfrm>
          <a:prstGeom prst="rect">
            <a:avLst/>
          </a:prstGeom>
          <a:noFill/>
          <a:ln w="9525">
            <a:noFill/>
          </a:ln>
        </p:spPr>
      </p:pic>
      <p:graphicFrame>
        <p:nvGraphicFramePr>
          <p:cNvPr id="11" name="表格 10"/>
          <p:cNvGraphicFramePr/>
          <p:nvPr>
            <p:custDataLst>
              <p:tags r:id="rId2"/>
            </p:custDataLst>
          </p:nvPr>
        </p:nvGraphicFramePr>
        <p:xfrm>
          <a:off x="245745" y="2067560"/>
          <a:ext cx="5128260" cy="1905000"/>
        </p:xfrm>
        <a:graphic>
          <a:graphicData uri="http://schemas.openxmlformats.org/drawingml/2006/table">
            <a:tbl>
              <a:tblPr firstRow="1" bandRow="1">
                <a:tableStyleId>{5C22544A-7EE6-4342-B048-85BDC9FD1C3A}</a:tableStyleId>
              </a:tblPr>
              <a:tblGrid>
                <a:gridCol w="995045"/>
                <a:gridCol w="1464945"/>
                <a:gridCol w="1344930"/>
                <a:gridCol w="1323340"/>
              </a:tblGrid>
              <a:tr h="381000">
                <a:tc>
                  <a:txBody>
                    <a:bodyPr/>
                    <a:p>
                      <a:pPr>
                        <a:buNone/>
                      </a:pPr>
                      <a:r>
                        <a:rPr lang="zh-CN" altLang="en-US"/>
                        <a:t>天赋</a:t>
                      </a:r>
                      <a:endParaRPr lang="zh-CN" altLang="en-US"/>
                    </a:p>
                  </a:txBody>
                  <a:tcPr/>
                </a:tc>
                <a:tc>
                  <a:txBody>
                    <a:bodyPr/>
                    <a:p>
                      <a:pPr>
                        <a:buNone/>
                      </a:pPr>
                      <a:r>
                        <a:rPr lang="zh-CN" altLang="en-US"/>
                        <a:t>是否恋爱</a:t>
                      </a:r>
                      <a:endParaRPr lang="zh-CN" altLang="en-US"/>
                    </a:p>
                  </a:txBody>
                  <a:tcPr/>
                </a:tc>
                <a:tc>
                  <a:txBody>
                    <a:bodyPr/>
                    <a:p>
                      <a:pPr>
                        <a:buNone/>
                      </a:pPr>
                      <a:r>
                        <a:rPr lang="zh-CN" altLang="en-US"/>
                        <a:t>学习时长</a:t>
                      </a:r>
                      <a:endParaRPr lang="zh-CN" altLang="en-US"/>
                    </a:p>
                  </a:txBody>
                  <a:tcPr/>
                </a:tc>
                <a:tc>
                  <a:txBody>
                    <a:bodyPr/>
                    <a:p>
                      <a:pPr>
                        <a:buNone/>
                      </a:pPr>
                      <a:r>
                        <a:rPr lang="zh-CN" altLang="en-US"/>
                        <a:t>考试成绩</a:t>
                      </a:r>
                      <a:endParaRPr lang="zh-CN" altLang="en-US"/>
                    </a:p>
                  </a:txBody>
                  <a:tcPr/>
                </a:tc>
              </a:tr>
              <a:tr h="381000">
                <a:tc>
                  <a:txBody>
                    <a:bodyPr/>
                    <a:p>
                      <a:pPr>
                        <a:buNone/>
                      </a:pPr>
                      <a:r>
                        <a:rPr lang="zh-CN" altLang="en-US"/>
                        <a:t>高</a:t>
                      </a:r>
                      <a:endParaRPr lang="zh-CN" altLang="en-US"/>
                    </a:p>
                  </a:txBody>
                  <a:tcPr/>
                </a:tc>
                <a:tc>
                  <a:txBody>
                    <a:bodyPr/>
                    <a:p>
                      <a:pPr>
                        <a:buNone/>
                      </a:pPr>
                      <a:r>
                        <a:rPr lang="zh-CN" altLang="en-US"/>
                        <a:t>否</a:t>
                      </a:r>
                      <a:endParaRPr lang="zh-CN" altLang="en-US"/>
                    </a:p>
                  </a:txBody>
                  <a:tcPr/>
                </a:tc>
                <a:tc>
                  <a:txBody>
                    <a:bodyPr/>
                    <a:p>
                      <a:pPr>
                        <a:buNone/>
                      </a:pPr>
                      <a:r>
                        <a:rPr lang="en-US" altLang="zh-CN"/>
                        <a:t>16</a:t>
                      </a:r>
                      <a:endParaRPr lang="en-US" altLang="zh-CN"/>
                    </a:p>
                  </a:txBody>
                  <a:tcPr/>
                </a:tc>
                <a:tc>
                  <a:txBody>
                    <a:bodyPr/>
                    <a:p>
                      <a:pPr>
                        <a:buNone/>
                      </a:pPr>
                      <a:r>
                        <a:rPr lang="en-US" altLang="zh-CN"/>
                        <a:t>100</a:t>
                      </a:r>
                      <a:endParaRPr lang="en-US" altLang="zh-CN"/>
                    </a:p>
                  </a:txBody>
                  <a:tcPr/>
                </a:tc>
              </a:tr>
              <a:tr h="381000">
                <a:tc>
                  <a:txBody>
                    <a:bodyPr/>
                    <a:p>
                      <a:pPr>
                        <a:buNone/>
                      </a:pPr>
                      <a:r>
                        <a:rPr lang="zh-CN" altLang="en-US"/>
                        <a:t>低</a:t>
                      </a:r>
                      <a:endParaRPr lang="zh-CN" altLang="en-US"/>
                    </a:p>
                  </a:txBody>
                  <a:tcPr/>
                </a:tc>
                <a:tc>
                  <a:txBody>
                    <a:bodyPr/>
                    <a:p>
                      <a:pPr>
                        <a:buNone/>
                      </a:pPr>
                      <a:r>
                        <a:rPr lang="zh-CN" altLang="en-US"/>
                        <a:t>否</a:t>
                      </a:r>
                      <a:endParaRPr lang="zh-CN" altLang="en-US"/>
                    </a:p>
                  </a:txBody>
                  <a:tcPr/>
                </a:tc>
                <a:tc>
                  <a:txBody>
                    <a:bodyPr/>
                    <a:p>
                      <a:pPr>
                        <a:buNone/>
                      </a:pPr>
                      <a:r>
                        <a:rPr lang="en-US" altLang="zh-CN"/>
                        <a:t>16</a:t>
                      </a:r>
                      <a:endParaRPr lang="en-US" altLang="zh-CN"/>
                    </a:p>
                  </a:txBody>
                  <a:tcPr/>
                </a:tc>
                <a:tc>
                  <a:txBody>
                    <a:bodyPr/>
                    <a:p>
                      <a:pPr>
                        <a:buNone/>
                      </a:pPr>
                      <a:r>
                        <a:rPr lang="en-US" altLang="zh-CN"/>
                        <a:t>70</a:t>
                      </a:r>
                      <a:endParaRPr lang="en-US" altLang="zh-CN"/>
                    </a:p>
                  </a:txBody>
                  <a:tcPr/>
                </a:tc>
              </a:tr>
              <a:tr h="381000">
                <a:tc>
                  <a:txBody>
                    <a:bodyPr/>
                    <a:p>
                      <a:pPr>
                        <a:buNone/>
                      </a:pPr>
                      <a:r>
                        <a:rPr lang="zh-CN" altLang="en-US"/>
                        <a:t>高</a:t>
                      </a:r>
                      <a:endParaRPr lang="zh-CN" altLang="en-US"/>
                    </a:p>
                  </a:txBody>
                  <a:tcPr/>
                </a:tc>
                <a:tc>
                  <a:txBody>
                    <a:bodyPr/>
                    <a:p>
                      <a:pPr>
                        <a:buNone/>
                      </a:pPr>
                      <a:r>
                        <a:rPr lang="zh-CN" altLang="en-US"/>
                        <a:t>否</a:t>
                      </a:r>
                      <a:endParaRPr lang="zh-CN" altLang="en-US"/>
                    </a:p>
                  </a:txBody>
                  <a:tcPr/>
                </a:tc>
                <a:tc>
                  <a:txBody>
                    <a:bodyPr/>
                    <a:p>
                      <a:pPr>
                        <a:buNone/>
                      </a:pPr>
                      <a:r>
                        <a:rPr lang="en-US" altLang="zh-CN"/>
                        <a:t>6</a:t>
                      </a:r>
                      <a:endParaRPr lang="en-US" altLang="zh-CN"/>
                    </a:p>
                  </a:txBody>
                  <a:tcPr/>
                </a:tc>
                <a:tc>
                  <a:txBody>
                    <a:bodyPr/>
                    <a:p>
                      <a:pPr>
                        <a:buNone/>
                      </a:pPr>
                      <a:r>
                        <a:rPr lang="en-US" altLang="zh-CN"/>
                        <a:t>86</a:t>
                      </a:r>
                      <a:endParaRPr lang="en-US" altLang="zh-CN"/>
                    </a:p>
                  </a:txBody>
                  <a:tcPr/>
                </a:tc>
              </a:tr>
            </a:tbl>
          </a:graphicData>
        </a:graphic>
      </p:graphicFrame>
      <p:graphicFrame>
        <p:nvGraphicFramePr>
          <p:cNvPr id="12" name="表格 11"/>
          <p:cNvGraphicFramePr/>
          <p:nvPr>
            <p:custDataLst>
              <p:tags r:id="rId3"/>
            </p:custDataLst>
          </p:nvPr>
        </p:nvGraphicFramePr>
        <p:xfrm>
          <a:off x="6315710" y="2067560"/>
          <a:ext cx="3268980" cy="1524000"/>
        </p:xfrm>
        <a:graphic>
          <a:graphicData uri="http://schemas.openxmlformats.org/drawingml/2006/table">
            <a:tbl>
              <a:tblPr firstRow="1" bandRow="1">
                <a:tableStyleId>{5C22544A-7EE6-4342-B048-85BDC9FD1C3A}</a:tableStyleId>
              </a:tblPr>
              <a:tblGrid>
                <a:gridCol w="1596390"/>
              </a:tblGrid>
              <a:tr h="381000">
                <a:tc>
                  <a:txBody>
                    <a:bodyPr/>
                    <a:p>
                      <a:pPr>
                        <a:buNone/>
                      </a:pPr>
                      <a:r>
                        <a:rPr lang="zh-CN" altLang="en-US"/>
                        <a:t>预测</a:t>
                      </a:r>
                      <a:r>
                        <a:rPr lang="zh-CN" altLang="en-US"/>
                        <a:t>成绩</a:t>
                      </a:r>
                      <a:endParaRPr lang="zh-CN" altLang="en-US"/>
                    </a:p>
                  </a:txBody>
                  <a:tcPr/>
                </a:tc>
              </a:tr>
              <a:tr h="381000">
                <a:tc>
                  <a:txBody>
                    <a:bodyPr/>
                    <a:p>
                      <a:pPr>
                        <a:buNone/>
                      </a:pPr>
                      <a:r>
                        <a:rPr lang="en-US" altLang="zh-CN"/>
                        <a:t>96</a:t>
                      </a:r>
                      <a:endParaRPr lang="en-US" altLang="zh-CN"/>
                    </a:p>
                  </a:txBody>
                  <a:tcPr/>
                </a:tc>
              </a:tr>
              <a:tr h="381000">
                <a:tc>
                  <a:txBody>
                    <a:bodyPr/>
                    <a:p>
                      <a:pPr>
                        <a:buNone/>
                      </a:pPr>
                      <a:r>
                        <a:rPr lang="en-US" altLang="zh-CN"/>
                        <a:t>66</a:t>
                      </a:r>
                      <a:endParaRPr lang="en-US" altLang="zh-CN"/>
                    </a:p>
                  </a:txBody>
                  <a:tcPr/>
                </a:tc>
              </a:tr>
              <a:tr h="381000">
                <a:tc>
                  <a:txBody>
                    <a:bodyPr/>
                    <a:p>
                      <a:pPr>
                        <a:buNone/>
                      </a:pPr>
                      <a:r>
                        <a:rPr lang="en-US" altLang="zh-CN"/>
                        <a:t>86</a:t>
                      </a:r>
                      <a:endParaRPr lang="en-US" altLang="zh-CN"/>
                    </a:p>
                  </a:txBody>
                  <a:tcPr/>
                </a:tc>
              </a:tr>
            </a:tbl>
          </a:graphicData>
        </a:graphic>
      </p:graphicFrame>
      <p:graphicFrame>
        <p:nvGraphicFramePr>
          <p:cNvPr id="13" name="表格 12"/>
          <p:cNvGraphicFramePr/>
          <p:nvPr/>
        </p:nvGraphicFramePr>
        <p:xfrm>
          <a:off x="8515985" y="2067560"/>
          <a:ext cx="1638935" cy="1524000"/>
        </p:xfrm>
        <a:graphic>
          <a:graphicData uri="http://schemas.openxmlformats.org/drawingml/2006/table">
            <a:tbl>
              <a:tblPr firstRow="1" bandRow="1">
                <a:tableStyleId>{5C22544A-7EE6-4342-B048-85BDC9FD1C3A}</a:tableStyleId>
              </a:tblPr>
              <a:tblGrid>
                <a:gridCol w="1638935"/>
              </a:tblGrid>
              <a:tr h="381000">
                <a:tc>
                  <a:txBody>
                    <a:bodyPr/>
                    <a:p>
                      <a:pPr>
                        <a:buNone/>
                      </a:pPr>
                      <a:r>
                        <a:rPr lang="zh-CN" altLang="en-US"/>
                        <a:t>残差</a:t>
                      </a:r>
                      <a:endParaRPr lang="zh-CN" altLang="en-US"/>
                    </a:p>
                  </a:txBody>
                  <a:tcPr/>
                </a:tc>
              </a:tr>
              <a:tr h="381000">
                <a:tc>
                  <a:txBody>
                    <a:bodyPr/>
                    <a:p>
                      <a:pPr>
                        <a:buNone/>
                      </a:pPr>
                      <a:r>
                        <a:rPr lang="en-US" altLang="zh-CN"/>
                        <a:t>4</a:t>
                      </a:r>
                      <a:endParaRPr lang="en-US" altLang="zh-CN"/>
                    </a:p>
                  </a:txBody>
                  <a:tcPr/>
                </a:tc>
              </a:tr>
              <a:tr h="381000">
                <a:tc>
                  <a:txBody>
                    <a:bodyPr/>
                    <a:p>
                      <a:pPr>
                        <a:buNone/>
                      </a:pPr>
                      <a:r>
                        <a:rPr lang="en-US" altLang="zh-CN"/>
                        <a:t>4</a:t>
                      </a:r>
                      <a:endParaRPr lang="en-US" altLang="zh-CN"/>
                    </a:p>
                  </a:txBody>
                  <a:tcPr/>
                </a:tc>
              </a:tr>
              <a:tr h="381000">
                <a:tc>
                  <a:txBody>
                    <a:bodyPr/>
                    <a:p>
                      <a:pPr>
                        <a:buNone/>
                      </a:pPr>
                      <a:r>
                        <a:rPr lang="en-US" altLang="zh-CN"/>
                        <a:t>0</a:t>
                      </a:r>
                      <a:endParaRPr lang="en-US" altLang="zh-CN"/>
                    </a:p>
                  </a:txBody>
                  <a:tcPr/>
                </a:tc>
              </a:tr>
            </a:tbl>
          </a:graphicData>
        </a:graphic>
      </p:graphicFrame>
      <p:sp>
        <p:nvSpPr>
          <p:cNvPr id="14" name="文本框 13"/>
          <p:cNvSpPr txBox="1"/>
          <p:nvPr/>
        </p:nvSpPr>
        <p:spPr>
          <a:xfrm>
            <a:off x="337820" y="3811270"/>
            <a:ext cx="10596880" cy="460375"/>
          </a:xfrm>
          <a:prstGeom prst="rect">
            <a:avLst/>
          </a:prstGeom>
          <a:noFill/>
        </p:spPr>
        <p:txBody>
          <a:bodyPr wrap="square" rtlCol="0" anchor="t">
            <a:spAutoFit/>
          </a:bodyPr>
          <a:p>
            <a:r>
              <a:rPr lang="en-US" altLang="zh-CN"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再训练一个模型2去预测这些样本，只不过目标值改为刚刚得到的残差</a:t>
            </a:r>
            <a:endParaRPr lang="en-US" altLang="zh-CN"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graphicFrame>
        <p:nvGraphicFramePr>
          <p:cNvPr id="15" name="表格 14"/>
          <p:cNvGraphicFramePr/>
          <p:nvPr>
            <p:custDataLst>
              <p:tags r:id="rId4"/>
            </p:custDataLst>
          </p:nvPr>
        </p:nvGraphicFramePr>
        <p:xfrm>
          <a:off x="245745" y="4271645"/>
          <a:ext cx="5128260" cy="1905000"/>
        </p:xfrm>
        <a:graphic>
          <a:graphicData uri="http://schemas.openxmlformats.org/drawingml/2006/table">
            <a:tbl>
              <a:tblPr firstRow="1" bandRow="1">
                <a:tableStyleId>{5C22544A-7EE6-4342-B048-85BDC9FD1C3A}</a:tableStyleId>
              </a:tblPr>
              <a:tblGrid>
                <a:gridCol w="995045"/>
                <a:gridCol w="1464945"/>
                <a:gridCol w="1344930"/>
                <a:gridCol w="1323340"/>
              </a:tblGrid>
              <a:tr h="381000">
                <a:tc>
                  <a:txBody>
                    <a:bodyPr/>
                    <a:p>
                      <a:pPr>
                        <a:buNone/>
                      </a:pPr>
                      <a:r>
                        <a:rPr lang="zh-CN" altLang="en-US"/>
                        <a:t>天赋</a:t>
                      </a:r>
                      <a:endParaRPr lang="zh-CN" altLang="en-US"/>
                    </a:p>
                  </a:txBody>
                  <a:tcPr/>
                </a:tc>
                <a:tc>
                  <a:txBody>
                    <a:bodyPr/>
                    <a:p>
                      <a:pPr>
                        <a:buNone/>
                      </a:pPr>
                      <a:r>
                        <a:rPr lang="zh-CN" altLang="en-US"/>
                        <a:t>是否恋爱</a:t>
                      </a:r>
                      <a:endParaRPr lang="zh-CN" altLang="en-US"/>
                    </a:p>
                  </a:txBody>
                  <a:tcPr/>
                </a:tc>
                <a:tc>
                  <a:txBody>
                    <a:bodyPr/>
                    <a:p>
                      <a:pPr>
                        <a:buNone/>
                      </a:pPr>
                      <a:r>
                        <a:rPr lang="zh-CN" altLang="en-US"/>
                        <a:t>学习时长</a:t>
                      </a:r>
                      <a:endParaRPr lang="zh-CN" altLang="en-US"/>
                    </a:p>
                  </a:txBody>
                  <a:tcPr/>
                </a:tc>
                <a:tc>
                  <a:txBody>
                    <a:bodyPr/>
                    <a:p>
                      <a:pPr>
                        <a:buNone/>
                      </a:pPr>
                      <a:r>
                        <a:rPr lang="zh-CN" altLang="en-US"/>
                        <a:t>考试成绩</a:t>
                      </a:r>
                      <a:endParaRPr lang="zh-CN" altLang="en-US"/>
                    </a:p>
                  </a:txBody>
                  <a:tcPr/>
                </a:tc>
              </a:tr>
              <a:tr h="381000">
                <a:tc>
                  <a:txBody>
                    <a:bodyPr/>
                    <a:p>
                      <a:pPr>
                        <a:buNone/>
                      </a:pPr>
                      <a:r>
                        <a:rPr lang="zh-CN" altLang="en-US"/>
                        <a:t>高</a:t>
                      </a:r>
                      <a:endParaRPr lang="zh-CN" altLang="en-US"/>
                    </a:p>
                  </a:txBody>
                  <a:tcPr/>
                </a:tc>
                <a:tc>
                  <a:txBody>
                    <a:bodyPr/>
                    <a:p>
                      <a:pPr>
                        <a:buNone/>
                      </a:pPr>
                      <a:r>
                        <a:rPr lang="zh-CN" altLang="en-US"/>
                        <a:t>否</a:t>
                      </a:r>
                      <a:endParaRPr lang="zh-CN" altLang="en-US"/>
                    </a:p>
                  </a:txBody>
                  <a:tcPr/>
                </a:tc>
                <a:tc>
                  <a:txBody>
                    <a:bodyPr/>
                    <a:p>
                      <a:pPr>
                        <a:buNone/>
                      </a:pPr>
                      <a:r>
                        <a:rPr lang="en-US" altLang="zh-CN"/>
                        <a:t>16</a:t>
                      </a:r>
                      <a:endParaRPr lang="en-US" altLang="zh-CN"/>
                    </a:p>
                  </a:txBody>
                  <a:tcPr/>
                </a:tc>
                <a:tc>
                  <a:txBody>
                    <a:bodyPr/>
                    <a:p>
                      <a:pPr>
                        <a:buNone/>
                      </a:pPr>
                      <a:r>
                        <a:rPr lang="en-US" altLang="zh-CN"/>
                        <a:t>4</a:t>
                      </a:r>
                      <a:endParaRPr lang="en-US" altLang="zh-CN"/>
                    </a:p>
                  </a:txBody>
                  <a:tcPr/>
                </a:tc>
              </a:tr>
              <a:tr h="381000">
                <a:tc>
                  <a:txBody>
                    <a:bodyPr/>
                    <a:p>
                      <a:pPr>
                        <a:buNone/>
                      </a:pPr>
                      <a:r>
                        <a:rPr lang="zh-CN" altLang="en-US"/>
                        <a:t>低</a:t>
                      </a:r>
                      <a:endParaRPr lang="zh-CN" altLang="en-US"/>
                    </a:p>
                  </a:txBody>
                  <a:tcPr/>
                </a:tc>
                <a:tc>
                  <a:txBody>
                    <a:bodyPr/>
                    <a:p>
                      <a:pPr>
                        <a:buNone/>
                      </a:pPr>
                      <a:r>
                        <a:rPr lang="zh-CN" altLang="en-US"/>
                        <a:t>否</a:t>
                      </a:r>
                      <a:endParaRPr lang="zh-CN" altLang="en-US"/>
                    </a:p>
                  </a:txBody>
                  <a:tcPr/>
                </a:tc>
                <a:tc>
                  <a:txBody>
                    <a:bodyPr/>
                    <a:p>
                      <a:pPr>
                        <a:buNone/>
                      </a:pPr>
                      <a:r>
                        <a:rPr lang="en-US" altLang="zh-CN"/>
                        <a:t>16</a:t>
                      </a:r>
                      <a:endParaRPr lang="en-US" altLang="zh-CN"/>
                    </a:p>
                  </a:txBody>
                  <a:tcPr/>
                </a:tc>
                <a:tc>
                  <a:txBody>
                    <a:bodyPr/>
                    <a:p>
                      <a:pPr>
                        <a:buNone/>
                      </a:pPr>
                      <a:r>
                        <a:rPr lang="en-US" altLang="zh-CN"/>
                        <a:t>4</a:t>
                      </a:r>
                      <a:endParaRPr lang="en-US" altLang="zh-CN"/>
                    </a:p>
                  </a:txBody>
                  <a:tcPr/>
                </a:tc>
              </a:tr>
              <a:tr h="381000">
                <a:tc>
                  <a:txBody>
                    <a:bodyPr/>
                    <a:p>
                      <a:pPr>
                        <a:buNone/>
                      </a:pPr>
                      <a:r>
                        <a:rPr lang="zh-CN" altLang="en-US"/>
                        <a:t>高</a:t>
                      </a:r>
                      <a:endParaRPr lang="zh-CN" altLang="en-US"/>
                    </a:p>
                  </a:txBody>
                  <a:tcPr/>
                </a:tc>
                <a:tc>
                  <a:txBody>
                    <a:bodyPr/>
                    <a:p>
                      <a:pPr>
                        <a:buNone/>
                      </a:pPr>
                      <a:r>
                        <a:rPr lang="zh-CN" altLang="en-US"/>
                        <a:t>否</a:t>
                      </a:r>
                      <a:endParaRPr lang="zh-CN" altLang="en-US"/>
                    </a:p>
                  </a:txBody>
                  <a:tcPr/>
                </a:tc>
                <a:tc>
                  <a:txBody>
                    <a:bodyPr/>
                    <a:p>
                      <a:pPr>
                        <a:buNone/>
                      </a:pPr>
                      <a:r>
                        <a:rPr lang="en-US" altLang="zh-CN"/>
                        <a:t>6</a:t>
                      </a:r>
                      <a:endParaRPr lang="en-US" altLang="zh-CN"/>
                    </a:p>
                  </a:txBody>
                  <a:tcPr/>
                </a:tc>
                <a:tc>
                  <a:txBody>
                    <a:bodyPr/>
                    <a:p>
                      <a:pPr>
                        <a:buNone/>
                      </a:pPr>
                      <a:r>
                        <a:rPr lang="en-US" altLang="zh-CN"/>
                        <a:t>0</a:t>
                      </a:r>
                      <a:endParaRPr lang="en-US" altLang="zh-CN"/>
                    </a:p>
                  </a:txBody>
                  <a:tcPr/>
                </a:tc>
              </a:tr>
            </a:tbl>
          </a:graphicData>
        </a:graphic>
      </p:graphicFrame>
      <p:graphicFrame>
        <p:nvGraphicFramePr>
          <p:cNvPr id="25" name="表格 24"/>
          <p:cNvGraphicFramePr/>
          <p:nvPr>
            <p:custDataLst>
              <p:tags r:id="rId5"/>
            </p:custDataLst>
          </p:nvPr>
        </p:nvGraphicFramePr>
        <p:xfrm>
          <a:off x="6315710" y="4271645"/>
          <a:ext cx="3268980" cy="1524000"/>
        </p:xfrm>
        <a:graphic>
          <a:graphicData uri="http://schemas.openxmlformats.org/drawingml/2006/table">
            <a:tbl>
              <a:tblPr firstRow="1" bandRow="1">
                <a:tableStyleId>{5C22544A-7EE6-4342-B048-85BDC9FD1C3A}</a:tableStyleId>
              </a:tblPr>
              <a:tblGrid>
                <a:gridCol w="1596390"/>
              </a:tblGrid>
              <a:tr h="381000">
                <a:tc>
                  <a:txBody>
                    <a:bodyPr/>
                    <a:p>
                      <a:pPr>
                        <a:buNone/>
                      </a:pPr>
                      <a:r>
                        <a:rPr lang="zh-CN" altLang="en-US"/>
                        <a:t>预测</a:t>
                      </a:r>
                      <a:r>
                        <a:rPr lang="zh-CN" altLang="en-US"/>
                        <a:t>成绩</a:t>
                      </a:r>
                      <a:endParaRPr lang="zh-CN" altLang="en-US"/>
                    </a:p>
                  </a:txBody>
                  <a:tcPr/>
                </a:tc>
              </a:tr>
              <a:tr h="381000">
                <a:tc>
                  <a:txBody>
                    <a:bodyPr/>
                    <a:p>
                      <a:pPr>
                        <a:buNone/>
                      </a:pPr>
                      <a:r>
                        <a:rPr lang="en-US" altLang="zh-CN"/>
                        <a:t>4</a:t>
                      </a:r>
                      <a:endParaRPr lang="en-US" altLang="zh-CN"/>
                    </a:p>
                  </a:txBody>
                  <a:tcPr/>
                </a:tc>
              </a:tr>
              <a:tr h="381000">
                <a:tc>
                  <a:txBody>
                    <a:bodyPr/>
                    <a:p>
                      <a:pPr>
                        <a:buNone/>
                      </a:pPr>
                      <a:r>
                        <a:rPr lang="en-US" altLang="zh-CN"/>
                        <a:t>4</a:t>
                      </a:r>
                      <a:endParaRPr lang="en-US" altLang="zh-CN"/>
                    </a:p>
                  </a:txBody>
                  <a:tcPr/>
                </a:tc>
              </a:tr>
              <a:tr h="381000">
                <a:tc>
                  <a:txBody>
                    <a:bodyPr/>
                    <a:p>
                      <a:pPr>
                        <a:buNone/>
                      </a:pPr>
                      <a:r>
                        <a:rPr lang="en-US" altLang="zh-CN"/>
                        <a:t>0</a:t>
                      </a:r>
                      <a:endParaRPr lang="en-US" altLang="zh-CN"/>
                    </a:p>
                  </a:txBody>
                  <a:tcPr/>
                </a:tc>
              </a:tr>
            </a:tbl>
          </a:graphicData>
        </a:graphic>
      </p:graphicFrame>
      <p:graphicFrame>
        <p:nvGraphicFramePr>
          <p:cNvPr id="26" name="表格 25"/>
          <p:cNvGraphicFramePr/>
          <p:nvPr/>
        </p:nvGraphicFramePr>
        <p:xfrm>
          <a:off x="8515985" y="4271645"/>
          <a:ext cx="1638935" cy="1524000"/>
        </p:xfrm>
        <a:graphic>
          <a:graphicData uri="http://schemas.openxmlformats.org/drawingml/2006/table">
            <a:tbl>
              <a:tblPr firstRow="1" bandRow="1">
                <a:tableStyleId>{5C22544A-7EE6-4342-B048-85BDC9FD1C3A}</a:tableStyleId>
              </a:tblPr>
              <a:tblGrid>
                <a:gridCol w="1638935"/>
              </a:tblGrid>
              <a:tr h="381000">
                <a:tc>
                  <a:txBody>
                    <a:bodyPr/>
                    <a:p>
                      <a:pPr>
                        <a:buNone/>
                      </a:pPr>
                      <a:r>
                        <a:rPr lang="zh-CN" altLang="en-US"/>
                        <a:t>残差</a:t>
                      </a:r>
                      <a:endParaRPr lang="zh-CN" altLang="en-US"/>
                    </a:p>
                  </a:txBody>
                  <a:tcPr/>
                </a:tc>
              </a:tr>
              <a:tr h="381000">
                <a:tc>
                  <a:txBody>
                    <a:bodyPr/>
                    <a:p>
                      <a:pPr>
                        <a:buNone/>
                      </a:pPr>
                      <a:r>
                        <a:rPr lang="en-US" altLang="zh-CN"/>
                        <a:t>0</a:t>
                      </a:r>
                      <a:endParaRPr lang="en-US" altLang="zh-CN"/>
                    </a:p>
                  </a:txBody>
                  <a:tcPr/>
                </a:tc>
              </a:tr>
              <a:tr h="381000">
                <a:tc>
                  <a:txBody>
                    <a:bodyPr/>
                    <a:p>
                      <a:pPr>
                        <a:buNone/>
                      </a:pPr>
                      <a:r>
                        <a:rPr lang="en-US" altLang="zh-CN"/>
                        <a:t>0</a:t>
                      </a:r>
                      <a:endParaRPr lang="en-US" altLang="zh-CN"/>
                    </a:p>
                  </a:txBody>
                  <a:tcPr/>
                </a:tc>
              </a:tr>
              <a:tr h="381000">
                <a:tc>
                  <a:txBody>
                    <a:bodyPr/>
                    <a:p>
                      <a:pPr>
                        <a:buNone/>
                      </a:pPr>
                      <a:r>
                        <a:rPr lang="en-US" altLang="zh-CN"/>
                        <a:t>0</a:t>
                      </a:r>
                      <a:endParaRPr lang="en-US" altLang="zh-CN"/>
                    </a:p>
                  </a:txBody>
                  <a:tcPr/>
                </a:tc>
              </a:tr>
            </a:tbl>
          </a:graphicData>
        </a:graphic>
      </p:graphicFrame>
      <p:cxnSp>
        <p:nvCxnSpPr>
          <p:cNvPr id="27" name="直接箭头连接符 26"/>
          <p:cNvCxnSpPr/>
          <p:nvPr/>
        </p:nvCxnSpPr>
        <p:spPr>
          <a:xfrm>
            <a:off x="5449570" y="2979420"/>
            <a:ext cx="86614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5427345" y="5234305"/>
            <a:ext cx="888365" cy="1079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7977505" y="2935605"/>
            <a:ext cx="53848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955915" y="5222875"/>
            <a:ext cx="560070" cy="1143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245745" y="6087745"/>
            <a:ext cx="11015980" cy="829945"/>
          </a:xfrm>
          <a:prstGeom prst="rect">
            <a:avLst/>
          </a:prstGeom>
          <a:noFill/>
        </p:spPr>
        <p:txBody>
          <a:bodyPr wrap="square" rtlCol="0" anchor="t">
            <a:spAutoFit/>
          </a:bodyPr>
          <a:p>
            <a:r>
              <a:rPr lang="en-US" altLang="zh-CN"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当迭代次数到达上限或者残差不在减小时停止，就得到一个拥有多个决策树的强分类器</a:t>
            </a:r>
            <a:endParaRPr lang="en-US" altLang="zh-CN"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a:xfrm>
            <a:off x="245654" y="204111"/>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a:off x="676399" y="309210"/>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xgb</a:t>
            </a:r>
            <a:endParaRPr kumimoji="0" lang="en-US" altLang="zh-CN" sz="2000" i="0" u="none" strike="noStrike" kern="1200" cap="none" spc="30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2" name="图片 1" descr="7H7~%$I8U[B{4Q7O]MW[VQH"/>
          <p:cNvPicPr>
            <a:picLocks noChangeAspect="1"/>
          </p:cNvPicPr>
          <p:nvPr/>
        </p:nvPicPr>
        <p:blipFill>
          <a:blip r:embed="rId2"/>
          <a:stretch>
            <a:fillRect/>
          </a:stretch>
        </p:blipFill>
        <p:spPr>
          <a:xfrm>
            <a:off x="7251065" y="0"/>
            <a:ext cx="4636135" cy="2958465"/>
          </a:xfrm>
          <a:prstGeom prst="rect">
            <a:avLst/>
          </a:prstGeom>
        </p:spPr>
      </p:pic>
      <p:sp>
        <p:nvSpPr>
          <p:cNvPr id="3" name="文本框 2"/>
          <p:cNvSpPr txBox="1"/>
          <p:nvPr/>
        </p:nvSpPr>
        <p:spPr>
          <a:xfrm>
            <a:off x="136525" y="1268095"/>
            <a:ext cx="6096000" cy="156845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然后拿它们的残差4</a:t>
            </a:r>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a:t>
            </a:r>
            <a:r>
              <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4</a:t>
            </a:r>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a:t>
            </a:r>
            <a:r>
              <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0代替原值，到第二棵树去学习，第二棵树只有两个值4和0，直接分成两个节点</a:t>
            </a:r>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，再取平均值，即为第二棵树的预测值</a:t>
            </a:r>
            <a:endPar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pic>
        <p:nvPicPr>
          <p:cNvPr id="105" name="图片 104"/>
          <p:cNvPicPr/>
          <p:nvPr/>
        </p:nvPicPr>
        <p:blipFill>
          <a:blip r:embed="rId3"/>
          <a:stretch>
            <a:fillRect/>
          </a:stretch>
        </p:blipFill>
        <p:spPr>
          <a:xfrm>
            <a:off x="9172258" y="495618"/>
            <a:ext cx="790575" cy="504825"/>
          </a:xfrm>
          <a:prstGeom prst="rect">
            <a:avLst/>
          </a:prstGeom>
          <a:noFill/>
          <a:ln w="9525">
            <a:noFill/>
          </a:ln>
        </p:spPr>
      </p:pic>
      <p:pic>
        <p:nvPicPr>
          <p:cNvPr id="106" name="图片 105"/>
          <p:cNvPicPr/>
          <p:nvPr/>
        </p:nvPicPr>
        <p:blipFill>
          <a:blip r:embed="rId3"/>
          <a:stretch>
            <a:fillRect/>
          </a:stretch>
        </p:blipFill>
        <p:spPr>
          <a:xfrm>
            <a:off x="8162608" y="1807528"/>
            <a:ext cx="790575" cy="504825"/>
          </a:xfrm>
          <a:prstGeom prst="rect">
            <a:avLst/>
          </a:prstGeom>
          <a:noFill/>
          <a:ln w="9525">
            <a:noFill/>
          </a:ln>
        </p:spPr>
      </p:pic>
      <p:pic>
        <p:nvPicPr>
          <p:cNvPr id="107" name="图片 106"/>
          <p:cNvPicPr/>
          <p:nvPr/>
        </p:nvPicPr>
        <p:blipFill>
          <a:blip r:embed="rId3"/>
          <a:stretch>
            <a:fillRect/>
          </a:stretch>
        </p:blipFill>
        <p:spPr>
          <a:xfrm>
            <a:off x="10417493" y="1807528"/>
            <a:ext cx="790575" cy="504825"/>
          </a:xfrm>
          <a:prstGeom prst="rect">
            <a:avLst/>
          </a:prstGeom>
          <a:noFill/>
          <a:ln w="9525">
            <a:noFill/>
          </a:ln>
        </p:spPr>
      </p:pic>
      <p:pic>
        <p:nvPicPr>
          <p:cNvPr id="109" name="图片 108"/>
          <p:cNvPicPr/>
          <p:nvPr/>
        </p:nvPicPr>
        <p:blipFill>
          <a:blip r:embed="rId3"/>
          <a:stretch>
            <a:fillRect/>
          </a:stretch>
        </p:blipFill>
        <p:spPr>
          <a:xfrm>
            <a:off x="7539355" y="1105535"/>
            <a:ext cx="1633220" cy="229235"/>
          </a:xfrm>
          <a:prstGeom prst="rect">
            <a:avLst/>
          </a:prstGeom>
          <a:noFill/>
          <a:ln w="9525">
            <a:noFill/>
          </a:ln>
        </p:spPr>
      </p:pic>
      <p:pic>
        <p:nvPicPr>
          <p:cNvPr id="110" name="图片 109"/>
          <p:cNvPicPr/>
          <p:nvPr/>
        </p:nvPicPr>
        <p:blipFill>
          <a:blip r:embed="rId3"/>
          <a:stretch>
            <a:fillRect/>
          </a:stretch>
        </p:blipFill>
        <p:spPr>
          <a:xfrm>
            <a:off x="10029825" y="1071245"/>
            <a:ext cx="1435735" cy="241935"/>
          </a:xfrm>
          <a:prstGeom prst="rect">
            <a:avLst/>
          </a:prstGeom>
          <a:noFill/>
          <a:ln w="9525">
            <a:noFill/>
          </a:ln>
        </p:spPr>
      </p:pic>
      <p:sp>
        <p:nvSpPr>
          <p:cNvPr id="5" name="文本框 4"/>
          <p:cNvSpPr txBox="1"/>
          <p:nvPr/>
        </p:nvSpPr>
        <p:spPr>
          <a:xfrm>
            <a:off x="9036050" y="500380"/>
            <a:ext cx="1758315" cy="368300"/>
          </a:xfrm>
          <a:prstGeom prst="rect">
            <a:avLst/>
          </a:prstGeom>
          <a:noFill/>
        </p:spPr>
        <p:txBody>
          <a:bodyPr wrap="square" rtlCol="0">
            <a:spAutoFit/>
          </a:bodyPr>
          <a:p>
            <a:r>
              <a:rPr lang="en-US" altLang="zh-CN"/>
              <a:t>4</a:t>
            </a:r>
            <a:r>
              <a:rPr lang="zh-CN" altLang="en-US"/>
              <a:t>、</a:t>
            </a:r>
            <a:r>
              <a:rPr lang="en-US" altLang="zh-CN"/>
              <a:t>4</a:t>
            </a:r>
            <a:r>
              <a:rPr lang="zh-CN" altLang="en-US"/>
              <a:t>、</a:t>
            </a:r>
            <a:r>
              <a:rPr lang="en-US" altLang="zh-CN"/>
              <a:t>0</a:t>
            </a:r>
            <a:endParaRPr lang="en-US" altLang="zh-CN"/>
          </a:p>
        </p:txBody>
      </p:sp>
      <p:sp>
        <p:nvSpPr>
          <p:cNvPr id="6" name="文本框 5"/>
          <p:cNvSpPr txBox="1"/>
          <p:nvPr/>
        </p:nvSpPr>
        <p:spPr>
          <a:xfrm>
            <a:off x="8085455" y="1875790"/>
            <a:ext cx="4064000" cy="368300"/>
          </a:xfrm>
          <a:prstGeom prst="rect">
            <a:avLst/>
          </a:prstGeom>
          <a:noFill/>
        </p:spPr>
        <p:txBody>
          <a:bodyPr wrap="square" rtlCol="0">
            <a:spAutoFit/>
          </a:bodyPr>
          <a:p>
            <a:r>
              <a:rPr lang="en-US" altLang="zh-CN"/>
              <a:t>4</a:t>
            </a:r>
            <a:r>
              <a:rPr lang="zh-CN" altLang="en-US"/>
              <a:t>、</a:t>
            </a:r>
            <a:r>
              <a:rPr lang="en-US" altLang="zh-CN"/>
              <a:t>4</a:t>
            </a:r>
            <a:endParaRPr lang="en-US" altLang="zh-CN"/>
          </a:p>
        </p:txBody>
      </p:sp>
      <p:sp>
        <p:nvSpPr>
          <p:cNvPr id="7" name="文本框 6"/>
          <p:cNvSpPr txBox="1"/>
          <p:nvPr/>
        </p:nvSpPr>
        <p:spPr>
          <a:xfrm>
            <a:off x="10417810" y="1868170"/>
            <a:ext cx="857250" cy="368300"/>
          </a:xfrm>
          <a:prstGeom prst="rect">
            <a:avLst/>
          </a:prstGeom>
          <a:noFill/>
        </p:spPr>
        <p:txBody>
          <a:bodyPr wrap="square" rtlCol="0">
            <a:spAutoFit/>
          </a:bodyPr>
          <a:p>
            <a:r>
              <a:rPr lang="en-US" altLang="zh-CN"/>
              <a:t>0</a:t>
            </a:r>
            <a:endParaRPr lang="en-US" altLang="zh-CN"/>
          </a:p>
        </p:txBody>
      </p:sp>
      <p:pic>
        <p:nvPicPr>
          <p:cNvPr id="111" name="图片 110"/>
          <p:cNvPicPr/>
          <p:nvPr/>
        </p:nvPicPr>
        <p:blipFill>
          <a:blip r:embed="rId3"/>
          <a:stretch>
            <a:fillRect/>
          </a:stretch>
        </p:blipFill>
        <p:spPr>
          <a:xfrm>
            <a:off x="10883583" y="2517458"/>
            <a:ext cx="790575" cy="504825"/>
          </a:xfrm>
          <a:prstGeom prst="rect">
            <a:avLst/>
          </a:prstGeom>
          <a:noFill/>
          <a:ln w="9525">
            <a:noFill/>
          </a:ln>
        </p:spPr>
      </p:pic>
      <p:graphicFrame>
        <p:nvGraphicFramePr>
          <p:cNvPr id="8" name="深度视觉·原创设计 https://www.docer.com/works?userid=22383862"/>
          <p:cNvGraphicFramePr/>
          <p:nvPr/>
        </p:nvGraphicFramePr>
        <p:xfrm>
          <a:off x="351790" y="2312581"/>
          <a:ext cx="5230761" cy="4545507"/>
        </p:xfrm>
        <a:graphic>
          <a:graphicData uri="http://schemas.openxmlformats.org/drawingml/2006/chart">
            <c:chart xmlns:c="http://schemas.openxmlformats.org/drawingml/2006/chart" xmlns:r="http://schemas.openxmlformats.org/officeDocument/2006/relationships" r:id="rId1"/>
          </a:graphicData>
        </a:graphic>
      </p:graphicFrame>
      <p:sp>
        <p:nvSpPr>
          <p:cNvPr id="9" name="文本框 8"/>
          <p:cNvSpPr txBox="1"/>
          <p:nvPr/>
        </p:nvSpPr>
        <p:spPr>
          <a:xfrm>
            <a:off x="3752215" y="2806700"/>
            <a:ext cx="6096000" cy="1014730"/>
          </a:xfrm>
          <a:prstGeom prst="rect">
            <a:avLst/>
          </a:prstGeom>
          <a:noFill/>
        </p:spPr>
        <p:txBody>
          <a:bodyPr wrap="square" rtlCol="0" anchor="t">
            <a:spAutoFit/>
          </a:bodyPr>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不断的去添加树，不断地进行特征分裂生长一棵树，每次添加一棵树，其实是添加一个新函数</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f(x)</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去拟合上次预测的残差</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0" name="文本框 9"/>
          <p:cNvSpPr txBox="1"/>
          <p:nvPr/>
        </p:nvSpPr>
        <p:spPr>
          <a:xfrm>
            <a:off x="4787900" y="4055110"/>
            <a:ext cx="6096000" cy="398780"/>
          </a:xfrm>
          <a:prstGeom prst="rect">
            <a:avLst/>
          </a:prstGeom>
          <a:noFill/>
        </p:spPr>
        <p:txBody>
          <a:bodyPr wrap="square" rtlCol="0" anchor="t">
            <a:spAutoFit/>
          </a:bodyPr>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训练完成</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k</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棵树、要预测一个样本的分数</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0" name="文本框 19"/>
          <p:cNvSpPr txBox="1"/>
          <p:nvPr/>
        </p:nvSpPr>
        <p:spPr>
          <a:xfrm>
            <a:off x="4402455" y="5293360"/>
            <a:ext cx="6096000" cy="39878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最后将每棵树对应的分数加起来就是该样本的预测值</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a:xfrm>
            <a:off x="201839" y="24538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a:off x="570354" y="35048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lgb-1</a:t>
            </a:r>
            <a:endParaRPr kumimoji="0" lang="en-US" altLang="zh-CN" sz="2000" i="0" u="none" strike="noStrike" kern="1200" cap="none" spc="30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3" name="文本框 22"/>
          <p:cNvSpPr txBox="1"/>
          <p:nvPr/>
        </p:nvSpPr>
        <p:spPr>
          <a:xfrm>
            <a:off x="570230" y="868680"/>
            <a:ext cx="11618595" cy="193802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1</a:t>
            </a:r>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）直方图：</a:t>
            </a:r>
            <a:r>
              <a:rPr lang="zh-CN" altLang="en-US" sz="16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将大规模的数据放在了直方图中。</a:t>
            </a:r>
            <a:endParaRPr lang="zh-CN" altLang="en-US" sz="16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2</a:t>
            </a:r>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）直方图做差加速：</a:t>
            </a:r>
            <a:r>
              <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一个叶子的直方图可以由它的父亲节点的直方图与它兄弟的直方图做差得到，在速度上可以提升一倍。通常构造直方图时，需要遍历该叶子上的所有数据，但直方图做差仅需遍历直方图的k个桶</a:t>
            </a:r>
            <a:endPar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en-US" altLang="zh-CN"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优点：</a:t>
            </a:r>
            <a:r>
              <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内存占用更小</a:t>
            </a:r>
            <a:r>
              <a:rPr lang="en-US" altLang="zh-CN"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a:t>
            </a:r>
            <a:r>
              <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只保存特征离散化后的值</a:t>
            </a:r>
            <a:endPar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en-US" altLang="zh-CN"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计算代价更小</a:t>
            </a:r>
            <a:endPar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en-US" altLang="zh-CN"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缺点：分割点不准确，但是影响不大，因为决策树是弱</a:t>
            </a:r>
            <a:r>
              <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模型</a:t>
            </a:r>
            <a:endPar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pic>
        <p:nvPicPr>
          <p:cNvPr id="102" name="图片 101"/>
          <p:cNvPicPr/>
          <p:nvPr/>
        </p:nvPicPr>
        <p:blipFill>
          <a:blip r:embed="rId1"/>
          <a:stretch>
            <a:fillRect/>
          </a:stretch>
        </p:blipFill>
        <p:spPr>
          <a:xfrm>
            <a:off x="569913" y="4223068"/>
            <a:ext cx="5305425" cy="2409825"/>
          </a:xfrm>
          <a:prstGeom prst="rect">
            <a:avLst/>
          </a:prstGeom>
          <a:noFill/>
          <a:ln w="9525">
            <a:noFill/>
          </a:ln>
        </p:spPr>
      </p:pic>
      <p:pic>
        <p:nvPicPr>
          <p:cNvPr id="103" name="图片 102"/>
          <p:cNvPicPr/>
          <p:nvPr/>
        </p:nvPicPr>
        <p:blipFill>
          <a:blip r:embed="rId2"/>
          <a:stretch>
            <a:fillRect/>
          </a:stretch>
        </p:blipFill>
        <p:spPr>
          <a:xfrm>
            <a:off x="5799455" y="4480243"/>
            <a:ext cx="6096000" cy="1895474"/>
          </a:xfrm>
          <a:prstGeom prst="rect">
            <a:avLst/>
          </a:prstGeom>
          <a:noFill/>
          <a:ln w="9525">
            <a:noFill/>
          </a:ln>
        </p:spPr>
      </p:pic>
      <p:pic>
        <p:nvPicPr>
          <p:cNvPr id="104" name="图片 103"/>
          <p:cNvPicPr/>
          <p:nvPr/>
        </p:nvPicPr>
        <p:blipFill>
          <a:blip r:embed="rId3"/>
          <a:stretch>
            <a:fillRect/>
          </a:stretch>
        </p:blipFill>
        <p:spPr>
          <a:xfrm>
            <a:off x="5859780" y="3196590"/>
            <a:ext cx="6035675" cy="1283970"/>
          </a:xfrm>
          <a:prstGeom prst="rect">
            <a:avLst/>
          </a:prstGeom>
          <a:noFill/>
          <a:ln w="9525">
            <a:noFill/>
          </a:ln>
        </p:spPr>
      </p:pic>
      <p:sp>
        <p:nvSpPr>
          <p:cNvPr id="3" name="文本框 2"/>
          <p:cNvSpPr txBox="1"/>
          <p:nvPr/>
        </p:nvSpPr>
        <p:spPr>
          <a:xfrm>
            <a:off x="4402455" y="302895"/>
            <a:ext cx="5447030" cy="460375"/>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1</a:t>
            </a:r>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、基于Histogram的决策树算法</a:t>
            </a:r>
            <a:endPar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a:xfrm>
            <a:off x="183424" y="24538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a:off x="416049" y="35048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lgb-2</a:t>
            </a:r>
            <a:endParaRPr kumimoji="0" lang="en-US" altLang="zh-CN" sz="2000" i="0" u="none" strike="noStrike" kern="1200" cap="none" spc="30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3" name="文本框 22"/>
          <p:cNvSpPr txBox="1"/>
          <p:nvPr/>
        </p:nvSpPr>
        <p:spPr>
          <a:xfrm>
            <a:off x="548005" y="868680"/>
            <a:ext cx="4418330" cy="2534285"/>
          </a:xfrm>
          <a:prstGeom prst="rect">
            <a:avLst/>
          </a:prstGeom>
          <a:noFill/>
        </p:spPr>
        <p:txBody>
          <a:bodyPr wrap="square" rtlCol="0" anchor="t">
            <a:noAutofit/>
          </a:bodyPr>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XGBoost 采用 Level-wise 的增长策略，该策略遍历一次数据可以同时分裂同一层的叶子，容易进行多线程优化，也好控制模型复杂度，不容易过拟合。但实际上Level-wise是一种低效的算法，因为它不加区分的对待同一层的叶子，实际上很多叶子的分裂增益较低，没必要进行搜索和分裂，因此带来了很多没必要的计算开销。</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pic>
        <p:nvPicPr>
          <p:cNvPr id="105" name="图片 104"/>
          <p:cNvPicPr/>
          <p:nvPr/>
        </p:nvPicPr>
        <p:blipFill>
          <a:blip r:embed="rId1"/>
          <a:stretch>
            <a:fillRect/>
          </a:stretch>
        </p:blipFill>
        <p:spPr>
          <a:xfrm>
            <a:off x="183515" y="4748213"/>
            <a:ext cx="5581650" cy="1952624"/>
          </a:xfrm>
          <a:prstGeom prst="rect">
            <a:avLst/>
          </a:prstGeom>
          <a:noFill/>
          <a:ln w="9525">
            <a:noFill/>
          </a:ln>
        </p:spPr>
      </p:pic>
      <p:pic>
        <p:nvPicPr>
          <p:cNvPr id="106" name="图片 105"/>
          <p:cNvPicPr/>
          <p:nvPr/>
        </p:nvPicPr>
        <p:blipFill>
          <a:blip r:embed="rId2"/>
          <a:stretch>
            <a:fillRect/>
          </a:stretch>
        </p:blipFill>
        <p:spPr>
          <a:xfrm>
            <a:off x="5958840" y="4538028"/>
            <a:ext cx="6096000" cy="2162175"/>
          </a:xfrm>
          <a:prstGeom prst="rect">
            <a:avLst/>
          </a:prstGeom>
          <a:noFill/>
          <a:ln w="9525">
            <a:noFill/>
          </a:ln>
        </p:spPr>
      </p:pic>
      <p:sp>
        <p:nvSpPr>
          <p:cNvPr id="2" name="文本框 1"/>
          <p:cNvSpPr txBox="1"/>
          <p:nvPr/>
        </p:nvSpPr>
        <p:spPr>
          <a:xfrm>
            <a:off x="6868795" y="868680"/>
            <a:ext cx="3883660" cy="3692525"/>
          </a:xfrm>
          <a:prstGeom prst="rect">
            <a:avLst/>
          </a:prstGeom>
          <a:noFill/>
        </p:spPr>
        <p:txBody>
          <a:bodyPr wrap="square" rtlCol="0" anchor="t">
            <a:spAutoFit/>
          </a:bodyPr>
          <a:p>
            <a:r>
              <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ightGBM采用Leaf-wise的增长策略，该策略每次从当前所有叶子中，找到分裂增益最大的一个叶子，然后分裂，如此循环。因此同Level-wise相比，Leaf-wise的优点是：在分裂次数相同的情况下，Leaf-wise可以降低更多的误差，得到更好的精度；Leaf-wise的缺点是：可能会长出比较深的决策树，产生过拟合。因此LightGBM会在Leaf-wise之上增加了一个最大深度的限制，在保证高效率的同时防止过拟合。</a:t>
            </a:r>
            <a:endPar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endParaRPr lang="zh-CN" altLang="en-US"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 name="文本框 2"/>
          <p:cNvSpPr txBox="1"/>
          <p:nvPr/>
        </p:nvSpPr>
        <p:spPr>
          <a:xfrm>
            <a:off x="3951605" y="245110"/>
            <a:ext cx="5360670" cy="460375"/>
          </a:xfrm>
          <a:prstGeom prst="rect">
            <a:avLst/>
          </a:prstGeom>
          <a:noFill/>
        </p:spPr>
        <p:txBody>
          <a:bodyPr wrap="square" rtlCol="0" anchor="t">
            <a:spAutoFit/>
          </a:bodyPr>
          <a:p>
            <a:r>
              <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2</a:t>
            </a:r>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、带深度限制的 Leaf-wise 算法</a:t>
            </a:r>
            <a:endPar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a:xfrm>
            <a:off x="258989" y="24538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a:off x="689734" y="35048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lgb-3</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a:t>
            </a: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4</a:t>
            </a:r>
            <a:endParaRPr kumimoji="0" lang="en-US" altLang="zh-CN" sz="2000" i="0" u="none" strike="noStrike" kern="1200" cap="none" spc="30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3" name="文本框 22"/>
          <p:cNvSpPr txBox="1"/>
          <p:nvPr/>
        </p:nvSpPr>
        <p:spPr>
          <a:xfrm>
            <a:off x="259080" y="2077720"/>
            <a:ext cx="4418330" cy="1473835"/>
          </a:xfrm>
          <a:prstGeom prst="rect">
            <a:avLst/>
          </a:prstGeom>
          <a:noFill/>
        </p:spPr>
        <p:txBody>
          <a:bodyPr wrap="square" rtlCol="0" anchor="t">
            <a:noAutofit/>
          </a:bodyPr>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从减少样本的角度出发，排除大部分小梯度的样本，仅用剩下的样本计算信息增益，它是一种在减少数据量和保证精度上平衡的算法</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 name="文本框 1"/>
          <p:cNvSpPr txBox="1"/>
          <p:nvPr/>
        </p:nvSpPr>
        <p:spPr>
          <a:xfrm>
            <a:off x="209550" y="1137285"/>
            <a:ext cx="4200525" cy="460375"/>
          </a:xfrm>
          <a:prstGeom prst="rect">
            <a:avLst/>
          </a:prstGeom>
          <a:noFill/>
        </p:spPr>
        <p:txBody>
          <a:bodyPr wrap="square" rtlCol="0" anchor="t">
            <a:spAutoFit/>
          </a:bodyPr>
          <a:p>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3</a:t>
            </a:r>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、单边梯度采样算法</a:t>
            </a:r>
            <a:r>
              <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GOSS</a:t>
            </a:r>
            <a:endParaRPr lang="en-US" altLang="zh-CN"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 name="文本框 2"/>
          <p:cNvSpPr txBox="1"/>
          <p:nvPr/>
        </p:nvSpPr>
        <p:spPr>
          <a:xfrm>
            <a:off x="5078095" y="1137285"/>
            <a:ext cx="6096000" cy="460375"/>
          </a:xfrm>
          <a:prstGeom prst="rect">
            <a:avLst/>
          </a:prstGeom>
          <a:noFill/>
        </p:spPr>
        <p:txBody>
          <a:bodyPr wrap="square" rtlCol="0" anchor="t">
            <a:spAutoFit/>
          </a:bodyPr>
          <a:p>
            <a:r>
              <a:rPr 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4</a:t>
            </a:r>
            <a:r>
              <a:rPr lang="zh-CN" altLang="en-US"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a:t>
            </a:r>
            <a:r>
              <a:rPr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互斥特征捆绑算法</a:t>
            </a:r>
            <a:endParaRPr sz="24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4" name="文本框 3"/>
          <p:cNvSpPr txBox="1"/>
          <p:nvPr/>
        </p:nvSpPr>
        <p:spPr>
          <a:xfrm>
            <a:off x="5078095" y="2077720"/>
            <a:ext cx="6096000" cy="4399915"/>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捆绑什么：</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通常被捆绑的特征都是互斥的（即特征不会同时为非零值，像one-hot），这样两个特征捆绑起来才不会丢失信息。如果两个特征并不是完全互斥（部分情况下两个特征都是非零值），可以用一个指标对特征不互斥程度进行衡量，称之为冲突比率，当这个值较小时，我们可以选择把不完全互斥的两个特征捆绑，而不影响最后的精度。目的是为了减少特征</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维度</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怎么</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捆绑：</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可以通过在特征值中加一个偏置常量来解决。比如，我们要绑定两个特征A和B，A特征的原始取值为区间[0,10)，B特征的原始取值为区间[0,20），我们可以在B特征的取值上加一个偏置常量10，将其取值范围变为[10,30），则绑定后的特征取值范围为 [0, 30）。</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a:xfrm>
            <a:off x="258989" y="24538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a:off x="507489" y="349850"/>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lgb-</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工程优化</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3" name="文本框 22"/>
          <p:cNvSpPr txBox="1"/>
          <p:nvPr/>
        </p:nvSpPr>
        <p:spPr>
          <a:xfrm>
            <a:off x="259080" y="2077720"/>
            <a:ext cx="4418330" cy="1473835"/>
          </a:xfrm>
          <a:prstGeom prst="rect">
            <a:avLst/>
          </a:prstGeom>
          <a:noFill/>
        </p:spPr>
        <p:txBody>
          <a:bodyPr wrap="square" rtlCol="0" anchor="t">
            <a:noAutofit/>
          </a:bodyPr>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4" name="文本框 3"/>
          <p:cNvSpPr txBox="1"/>
          <p:nvPr/>
        </p:nvSpPr>
        <p:spPr>
          <a:xfrm>
            <a:off x="2420620" y="1359535"/>
            <a:ext cx="8795385" cy="3476625"/>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1.直接支持类别特征：使训练速度加速倍，并且精度一致</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2.支持高效并行：</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    特征并行：垂直并行，各特征的最优划分点可以分摊到多台机器；</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    数据并行：水平并行，数据可以水平划分到多台机器计算；</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    投票并行：本地找出 Top K 特征，并基于投票筛选出可能是最优分</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割点的特征；合并时只合并每个机器选出来的特征（加速）。</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3.缓存命中率优化：</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    所有的特征都采用相同的方式获得梯度，只需要对梯度进行排序即可实现连续访问，大大提高了缓存命中率；其次，因为不需要存储行索引到叶子索引的数组，降低了存储消耗，而且也不存在 Cache Miss的问题。（原先是随机访问，顺序不一样，</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无法进行优化）</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pic>
        <p:nvPicPr>
          <p:cNvPr id="107" name="图片 106"/>
          <p:cNvPicPr/>
          <p:nvPr/>
        </p:nvPicPr>
        <p:blipFill>
          <a:blip r:embed="rId1"/>
          <a:stretch>
            <a:fillRect/>
          </a:stretch>
        </p:blipFill>
        <p:spPr>
          <a:xfrm>
            <a:off x="130810" y="4759960"/>
            <a:ext cx="3868420" cy="1953895"/>
          </a:xfrm>
          <a:prstGeom prst="rect">
            <a:avLst/>
          </a:prstGeom>
          <a:noFill/>
          <a:ln w="9525">
            <a:noFill/>
          </a:ln>
        </p:spPr>
      </p:pic>
      <p:pic>
        <p:nvPicPr>
          <p:cNvPr id="108" name="图片 107"/>
          <p:cNvPicPr/>
          <p:nvPr/>
        </p:nvPicPr>
        <p:blipFill>
          <a:blip r:embed="rId2"/>
          <a:stretch>
            <a:fillRect/>
          </a:stretch>
        </p:blipFill>
        <p:spPr>
          <a:xfrm>
            <a:off x="6280150" y="4704715"/>
            <a:ext cx="4432300" cy="2009140"/>
          </a:xfrm>
          <a:prstGeom prst="rect">
            <a:avLst/>
          </a:prstGeom>
          <a:noFill/>
          <a:ln w="9525">
            <a:noFill/>
          </a:ln>
        </p:spPr>
      </p:pic>
      <p:pic>
        <p:nvPicPr>
          <p:cNvPr id="109" name="图片 108"/>
          <p:cNvPicPr/>
          <p:nvPr/>
        </p:nvPicPr>
        <p:blipFill>
          <a:blip r:embed="rId3"/>
          <a:stretch>
            <a:fillRect/>
          </a:stretch>
        </p:blipFill>
        <p:spPr>
          <a:xfrm>
            <a:off x="7219315" y="0"/>
            <a:ext cx="4740910" cy="1358900"/>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a:xfrm>
            <a:off x="258989" y="24538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a:off x="507489" y="349850"/>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lgb-</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优点</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3" name="文本框 22"/>
          <p:cNvSpPr txBox="1"/>
          <p:nvPr/>
        </p:nvSpPr>
        <p:spPr>
          <a:xfrm>
            <a:off x="259080" y="2077720"/>
            <a:ext cx="4418330" cy="1473835"/>
          </a:xfrm>
          <a:prstGeom prst="rect">
            <a:avLst/>
          </a:prstGeom>
          <a:noFill/>
        </p:spPr>
        <p:txBody>
          <a:bodyPr wrap="square" rtlCol="0" anchor="t">
            <a:noAutofit/>
          </a:bodyPr>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4" name="文本框 3"/>
          <p:cNvSpPr txBox="1"/>
          <p:nvPr/>
        </p:nvSpPr>
        <p:spPr>
          <a:xfrm>
            <a:off x="259080" y="868680"/>
            <a:ext cx="11736705" cy="5939155"/>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速度更快：</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直方图算法将遍历样本转变为遍历直方图，极大的降低了时间复杂度；</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单边梯度算法过滤掉梯度小的样本，减少了大量的计算；</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Leaf-wise 算法的增长策略构建树，减少了很多不必要的计算量；</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优化后的特征并行、数据并行方法加速计算，当数据量非常大的时候还可以采用投票并行的策略；</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对缓存也进行了优化，增加了缓存命中率；</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内存</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更小：</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XGBoost使用预排序后需要记录特征值及其对应样本的统计值的索引，而 LightGBM 使用了直方图算法将特征值转变为 bin 值，且不需要记录特征到样本的索引，将空间复杂度从  降低为  ，极大的减少了内存消耗；（</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bin</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值：特征离散化后的</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值）</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直方图算法将存储特征值转变为存储 bin 值，降低了内存消耗；</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采用互斥特征捆绑算法减少了特征数量，降低了内存消耗。</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4321628" y="5188857"/>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1001486" y="798285"/>
            <a:ext cx="942238" cy="870857"/>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a:xfrm>
            <a:off x="1364342" y="1233714"/>
            <a:ext cx="3497944" cy="439057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1524001" y="3588821"/>
            <a:ext cx="3178628" cy="461664"/>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txBox="1"/>
          <p:nvPr/>
        </p:nvSpPr>
        <p:spPr>
          <a:xfrm>
            <a:off x="1857829" y="2104572"/>
            <a:ext cx="2525486" cy="1200329"/>
          </a:xfrm>
          <a:prstGeom prst="rect">
            <a:avLst/>
          </a:prstGeom>
          <a:noFill/>
        </p:spPr>
        <p:txBody>
          <a:bodyPr wrap="square" rtlCol="0">
            <a:spAutoFit/>
          </a:bodyPr>
          <a:lstStyle/>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目录</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857829" y="3588820"/>
            <a:ext cx="2525486" cy="461665"/>
          </a:xfrm>
          <a:prstGeom prst="rect">
            <a:avLst/>
          </a:prstGeom>
          <a:noFill/>
        </p:spPr>
        <p:txBody>
          <a:bodyPr wrap="square" rtlCol="0">
            <a:spAutoFit/>
          </a:bodyPr>
          <a:lstStyle/>
          <a:p>
            <a:pPr algn="dist"/>
            <a:r>
              <a:rPr lang="en-US" altLang="zh-CN" sz="24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CONTENT</a:t>
            </a:r>
            <a:endParaRPr lang="zh-CN" altLang="en-US" sz="24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a:off x="6313715" y="1366113"/>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01</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7228115" y="1367999"/>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赛题</a:t>
            </a:r>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相关</a:t>
            </a:r>
            <a:endPar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txBox="1"/>
          <p:nvPr/>
        </p:nvSpPr>
        <p:spPr>
          <a:xfrm flipH="1">
            <a:off x="7255192" y="1837349"/>
            <a:ext cx="3640548" cy="318549"/>
          </a:xfrm>
          <a:prstGeom prst="rect">
            <a:avLst/>
          </a:prstGeom>
          <a:noFill/>
        </p:spPr>
        <p:txBody>
          <a:bodyPr wrap="square" rtlCol="0">
            <a:spAutoFit/>
          </a:bodyPr>
          <a:lstStyle/>
          <a:p>
            <a:pPr defTabSz="1219200">
              <a:lnSpc>
                <a:spcPct val="130000"/>
              </a:lnSpc>
            </a:pPr>
            <a:r>
              <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The harder you work, the luckier you will be.</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a:xfrm>
            <a:off x="6313715" y="2521144"/>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02</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txBox="1"/>
          <p:nvPr/>
        </p:nvSpPr>
        <p:spPr>
          <a:xfrm>
            <a:off x="7228115" y="2523030"/>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解题</a:t>
            </a:r>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流程</a:t>
            </a:r>
            <a:endPar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txBox="1"/>
          <p:nvPr/>
        </p:nvSpPr>
        <p:spPr>
          <a:xfrm flipH="1">
            <a:off x="7255192" y="2992380"/>
            <a:ext cx="3640548" cy="318549"/>
          </a:xfrm>
          <a:prstGeom prst="rect">
            <a:avLst/>
          </a:prstGeom>
          <a:noFill/>
        </p:spPr>
        <p:txBody>
          <a:bodyPr wrap="square" rtlCol="0">
            <a:spAutoFit/>
          </a:bodyPr>
          <a:lstStyle/>
          <a:p>
            <a:pPr defTabSz="1219200">
              <a:lnSpc>
                <a:spcPct val="130000"/>
              </a:lnSpc>
            </a:pPr>
            <a:r>
              <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The harder you work, the luckier you will be.</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p:nvPr/>
        </p:nvSpPr>
        <p:spPr>
          <a:xfrm>
            <a:off x="6313715" y="3676175"/>
            <a:ext cx="781050" cy="781050"/>
          </a:xfrm>
          <a:prstGeom prst="octag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03</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txBox="1"/>
          <p:nvPr/>
        </p:nvSpPr>
        <p:spPr>
          <a:xfrm>
            <a:off x="7228115" y="3678061"/>
            <a:ext cx="3619500" cy="521970"/>
          </a:xfrm>
          <a:prstGeom prst="rect">
            <a:avLst/>
          </a:prstGeom>
          <a:noFill/>
        </p:spPr>
        <p:txBody>
          <a:bodyPr wrap="square" rtlCol="0">
            <a:spAutoFit/>
          </a:bodyPr>
          <a:lstStyle/>
          <a:p>
            <a:r>
              <a:rPr lang="en-US" altLang="zh-CN"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lgb</a:t>
            </a:r>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与</a:t>
            </a:r>
            <a:r>
              <a:rPr lang="en-US" altLang="zh-CN"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xgb</a:t>
            </a:r>
            <a:endParaRPr lang="en-US" altLang="zh-CN"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txBox="1"/>
          <p:nvPr/>
        </p:nvSpPr>
        <p:spPr>
          <a:xfrm flipH="1">
            <a:off x="7255192" y="4147411"/>
            <a:ext cx="3640548" cy="318549"/>
          </a:xfrm>
          <a:prstGeom prst="rect">
            <a:avLst/>
          </a:prstGeom>
          <a:noFill/>
        </p:spPr>
        <p:txBody>
          <a:bodyPr wrap="square" rtlCol="0">
            <a:spAutoFit/>
          </a:bodyPr>
          <a:lstStyle/>
          <a:p>
            <a:pPr defTabSz="1219200">
              <a:lnSpc>
                <a:spcPct val="130000"/>
              </a:lnSpc>
            </a:pPr>
            <a:r>
              <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The harder you work, the luckier you will be.</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a:off x="6313715" y="4831206"/>
            <a:ext cx="781050" cy="781050"/>
          </a:xfrm>
          <a:prstGeom prst="oct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汉仪正圆-55W" panose="00020600040101010101" pitchFamily="18" charset="-122"/>
                <a:ea typeface="汉仪正圆-55W" panose="00020600040101010101" pitchFamily="18" charset="-122"/>
                <a:sym typeface="汉仪正圆-55W" panose="00020600040101010101" pitchFamily="18" charset="-122"/>
              </a:rPr>
              <a:t>04</a:t>
            </a:r>
            <a:endParaRPr lang="zh-CN" altLang="en-US" sz="2400"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txBox="1"/>
          <p:nvPr/>
        </p:nvSpPr>
        <p:spPr>
          <a:xfrm>
            <a:off x="7228115" y="4833092"/>
            <a:ext cx="3619500" cy="521970"/>
          </a:xfrm>
          <a:prstGeom prst="rect">
            <a:avLst/>
          </a:prstGeom>
          <a:noFill/>
        </p:spPr>
        <p:txBody>
          <a:bodyPr wrap="square" rtlCol="0">
            <a:spAutoFit/>
          </a:bodyPr>
          <a:lstStyle/>
          <a:p>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模型混合及</a:t>
            </a:r>
            <a:r>
              <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结果</a:t>
            </a:r>
            <a:endParaRPr lang="zh-CN" altLang="en-US" sz="280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flipH="1">
            <a:off x="7255192" y="5302442"/>
            <a:ext cx="3640548" cy="318549"/>
          </a:xfrm>
          <a:prstGeom prst="rect">
            <a:avLst/>
          </a:prstGeom>
          <a:noFill/>
        </p:spPr>
        <p:txBody>
          <a:bodyPr wrap="square" rtlCol="0">
            <a:spAutoFit/>
          </a:bodyPr>
          <a:lstStyle/>
          <a:p>
            <a:pPr defTabSz="1219200">
              <a:lnSpc>
                <a:spcPct val="130000"/>
              </a:lnSpc>
            </a:pPr>
            <a:r>
              <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The harder you work, the luckier you will be.</a:t>
            </a:r>
            <a:endParaRPr lang="en-US" altLang="zh-CN" sz="1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a:xfrm>
            <a:off x="258989" y="24538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txBox="1"/>
          <p:nvPr/>
        </p:nvSpPr>
        <p:spPr>
          <a:xfrm>
            <a:off x="507489" y="349850"/>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lgb-</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缺点</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3" name="文本框 22"/>
          <p:cNvSpPr txBox="1"/>
          <p:nvPr/>
        </p:nvSpPr>
        <p:spPr>
          <a:xfrm>
            <a:off x="259080" y="2077720"/>
            <a:ext cx="4418330" cy="1473835"/>
          </a:xfrm>
          <a:prstGeom prst="rect">
            <a:avLst/>
          </a:prstGeom>
          <a:noFill/>
        </p:spPr>
        <p:txBody>
          <a:bodyPr wrap="square" rtlCol="0" anchor="t">
            <a:noAutofit/>
          </a:bodyPr>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4" name="文本框 3"/>
          <p:cNvSpPr txBox="1"/>
          <p:nvPr/>
        </p:nvSpPr>
        <p:spPr>
          <a:xfrm>
            <a:off x="259080" y="868680"/>
            <a:ext cx="11736705" cy="2861310"/>
          </a:xfrm>
          <a:prstGeom prst="rect">
            <a:avLst/>
          </a:prstGeom>
          <a:noFill/>
        </p:spPr>
        <p:txBody>
          <a:bodyPr wrap="square" rtlCol="0" anchor="t">
            <a:spAutoFit/>
          </a:bodyPr>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缺点：</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可能会长出比较深的决策树，产生过拟合。因此LightGBM在Leaf-wise之上增加了一个最大深度限制，在保证高效率的同时防止过拟合；</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Boosting族是迭代算法，每一次迭代都根据上一次迭代的预测结果对样本进行权重调整，所以随着迭代不断进行，误差会越来越小，模型的偏差（bias）会不断降低。由于LightGBM是基于偏差的算法，所以会对噪点较为敏感；</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R="0" indent="0" defTabSz="914400" fontAlgn="auto">
              <a:lnSpc>
                <a:spcPct val="100000"/>
              </a:lnSpc>
              <a:spcBef>
                <a:spcPts val="0"/>
              </a:spcBef>
              <a:spcAft>
                <a:spcPts val="0"/>
              </a:spcAft>
              <a:buClrTx/>
              <a:buSzTx/>
              <a:buFontTx/>
              <a:buNone/>
              <a:defRPr/>
            </a:pP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在寻找最优解时，依据的是最优切分变量，没有将最优解是全部特征的综合这一理念考虑进去</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2"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a:xfrm rot="4257846">
            <a:off x="107479" y="1038323"/>
            <a:ext cx="3059837" cy="3060634"/>
          </a:xfrm>
          <a:prstGeom prst="pie">
            <a:avLst>
              <a:gd name="adj1" fmla="val 15318940"/>
              <a:gd name="adj2" fmla="val 1842506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107479" y="1038323"/>
            <a:ext cx="3059837" cy="3060634"/>
          </a:xfrm>
          <a:prstGeom prst="pie">
            <a:avLst>
              <a:gd name="adj1" fmla="val 9714429"/>
              <a:gd name="adj2" fmla="val 14336461"/>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107479" y="1038323"/>
            <a:ext cx="3059837" cy="3060634"/>
          </a:xfrm>
          <a:prstGeom prst="pie">
            <a:avLst>
              <a:gd name="adj1" fmla="val 4322855"/>
              <a:gd name="adj2" fmla="val 8719698"/>
            </a:avLst>
          </a:prstGeom>
          <a:solidFill>
            <a:schemeClr val="tx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a:xfrm>
            <a:off x="107479" y="1038323"/>
            <a:ext cx="3059837" cy="3060634"/>
          </a:xfrm>
          <a:prstGeom prst="pie">
            <a:avLst>
              <a:gd name="adj1" fmla="val 15377100"/>
              <a:gd name="adj2" fmla="val 18734050"/>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a:off x="440564" y="1371495"/>
            <a:ext cx="2393668" cy="239429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p:nvPr/>
        </p:nvSpPr>
        <p:spPr>
          <a:xfrm>
            <a:off x="4079783" y="3304250"/>
            <a:ext cx="191730" cy="191730"/>
          </a:xfrm>
          <a:prstGeom prst="ellipse">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a:xfrm>
            <a:off x="4079783" y="1543569"/>
            <a:ext cx="191730" cy="1917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a:xfrm>
            <a:off x="4077537" y="2729139"/>
            <a:ext cx="191730" cy="1917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a:xfrm>
            <a:off x="4079783" y="2127815"/>
            <a:ext cx="191730" cy="1917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p:nvPr/>
        </p:nvSpPr>
        <p:spPr>
          <a:xfrm>
            <a:off x="606715" y="1548571"/>
            <a:ext cx="2061363" cy="2061364"/>
          </a:xfrm>
          <a:prstGeom prst="ellipse">
            <a:avLst/>
          </a:prstGeom>
          <a:solidFill>
            <a:schemeClr val="bg1"/>
          </a:solidFill>
          <a:ln>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p:nvPr/>
        </p:nvSpPr>
        <p:spPr>
          <a:xfrm>
            <a:off x="1341887" y="2303373"/>
            <a:ext cx="590688" cy="517529"/>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tx1"/>
          </a:solidFill>
          <a:ln>
            <a:noFill/>
          </a:ln>
          <a:effectLst/>
        </p:spPr>
        <p:txBody>
          <a:bodyPr lIns="45713" tIns="22850" rIns="45713" bIns="22850" anchor="ctr" anchorCtr="0">
            <a:noAutofit/>
          </a:bodyPr>
          <a:lstStyle/>
          <a:p>
            <a:endParaRPr sz="450">
              <a:solidFill>
                <a:schemeClr val="bg2">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a:off x="4356735" y="1477010"/>
            <a:ext cx="3095625" cy="306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将训练数据分成A和B两份</a:t>
            </a:r>
            <a:endPar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8" name="深度视觉·原创设计 https://www.docer.com/works?userid=22383862"/>
          <p:cNvSpPr/>
          <p:nvPr/>
        </p:nvSpPr>
        <p:spPr>
          <a:xfrm>
            <a:off x="4356735" y="2070100"/>
            <a:ext cx="5173345" cy="306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使用第一阶段模型用A训练，然后对B生成预测值</a:t>
            </a:r>
            <a:endPar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9" name="深度视觉·原创设计 https://www.docer.com/works?userid=22383862"/>
          <p:cNvSpPr/>
          <p:nvPr/>
        </p:nvSpPr>
        <p:spPr>
          <a:xfrm>
            <a:off x="4356735" y="2670810"/>
            <a:ext cx="3499485" cy="306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通过同样的模型用B训练，生成A的预测值</a:t>
            </a:r>
            <a:endPar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0" name="深度视觉·原创设计 https://www.docer.com/works?userid=22383862"/>
          <p:cNvSpPr/>
          <p:nvPr/>
        </p:nvSpPr>
        <p:spPr>
          <a:xfrm>
            <a:off x="4356735" y="3246120"/>
            <a:ext cx="5993765" cy="306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然后使用整个训练集来拟合这个模型，并生成测试集的预测值</a:t>
            </a:r>
            <a:endPar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5" name="深度视觉·原创设计 https://www.docer.com/works?userid=22383862"/>
          <p:cNvSpPr/>
          <p:nvPr/>
        </p:nvSpPr>
        <p:spPr>
          <a:xfrm>
            <a:off x="258989" y="24538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txBox="1"/>
          <p:nvPr/>
        </p:nvSpPr>
        <p:spPr>
          <a:xfrm>
            <a:off x="507489" y="349850"/>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S</a:t>
            </a:r>
            <a:r>
              <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tacking</a:t>
            </a:r>
            <a:endParaRPr lang="en-US" altLang="zh-CN"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3" name="深度视觉·原创设计 https://www.docer.com/works?userid=22383862"/>
          <p:cNvSpPr/>
          <p:nvPr/>
        </p:nvSpPr>
        <p:spPr>
          <a:xfrm>
            <a:off x="4077243" y="3914705"/>
            <a:ext cx="191730" cy="1917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4" name="文本框 23"/>
          <p:cNvSpPr txBox="1"/>
          <p:nvPr/>
        </p:nvSpPr>
        <p:spPr>
          <a:xfrm>
            <a:off x="4356735" y="3864610"/>
            <a:ext cx="6096000" cy="306705"/>
          </a:xfrm>
          <a:prstGeom prst="rect">
            <a:avLst/>
          </a:prstGeom>
          <a:noFill/>
        </p:spPr>
        <p:txBody>
          <a:bodyPr wrap="square" rtlCol="0" anchor="t">
            <a:spAutoFit/>
          </a:bodyPr>
          <a:p>
            <a:pPr marL="0" marR="0" lvl="0" indent="0" algn="l" defTabSz="914400" rtl="0" eaLnBrk="1" fontAlgn="auto" latinLnBrk="0" hangingPunct="1">
              <a:lnSpc>
                <a:spcPct val="100000"/>
              </a:lnSpc>
              <a:spcBef>
                <a:spcPts val="0"/>
              </a:spcBef>
              <a:spcAft>
                <a:spcPts val="0"/>
              </a:spcAft>
              <a:buClrTx/>
              <a:buSzTx/>
              <a:buFontTx/>
              <a:buNone/>
              <a:defRPr/>
            </a:pPr>
            <a:r>
              <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像第（2）步一样训练第二阶段模型</a:t>
            </a:r>
            <a:endParaRPr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 name="文本框 1"/>
          <p:cNvSpPr txBox="1"/>
          <p:nvPr/>
        </p:nvSpPr>
        <p:spPr>
          <a:xfrm>
            <a:off x="939800" y="4525645"/>
            <a:ext cx="9025890" cy="1322070"/>
          </a:xfrm>
          <a:prstGeom prst="rect">
            <a:avLst/>
          </a:prstGeom>
          <a:noFill/>
        </p:spPr>
        <p:txBody>
          <a:bodyPr wrap="square" rtlCol="0" anchor="t">
            <a:spAutoFit/>
          </a:bodyPr>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stacking 就是将一系列模型（也称基模型）的输出结果作为新特征输入到其他模型，这种方法由于实现了模型的层叠，即第一层的模型输出作为第二层模型的输入，第二层模型的输出作为第三层模型的输入，依次类推，最后一层模型输出的结果作为最终结果。</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1000"/>
                                        <p:tgtEl>
                                          <p:spTgt spid="20"/>
                                        </p:tgtEl>
                                      </p:cBhvr>
                                    </p:animEffect>
                                    <p:anim calcmode="lin" valueType="num">
                                      <p:cBhvr>
                                        <p:cTn id="23" dur="1000" fill="hold"/>
                                        <p:tgtEl>
                                          <p:spTgt spid="20"/>
                                        </p:tgtEl>
                                        <p:attrNameLst>
                                          <p:attrName>ppt_x</p:attrName>
                                        </p:attrNameLst>
                                      </p:cBhvr>
                                      <p:tavLst>
                                        <p:tav tm="0">
                                          <p:val>
                                            <p:strVal val="#ppt_x"/>
                                          </p:val>
                                        </p:tav>
                                        <p:tav tm="100000">
                                          <p:val>
                                            <p:strVal val="#ppt_x"/>
                                          </p:val>
                                        </p:tav>
                                      </p:tavLst>
                                    </p:anim>
                                    <p:anim calcmode="lin" valueType="num">
                                      <p:cBhvr>
                                        <p:cTn id="2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文本框 2"/>
          <p:cNvSpPr txBox="1"/>
          <p:nvPr/>
        </p:nvSpPr>
        <p:spPr>
          <a:xfrm>
            <a:off x="374015" y="3251835"/>
            <a:ext cx="11443970" cy="3476625"/>
          </a:xfrm>
          <a:prstGeom prst="rect">
            <a:avLst/>
          </a:prstGeom>
          <a:noFill/>
        </p:spPr>
        <p:txBody>
          <a:bodyPr wrap="square" rtlCol="0" anchor="t">
            <a:spAutoFit/>
          </a:bodyPr>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第一层：</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假设有训练集</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10000</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条</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测试集</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2500</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条</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使用五折交叉验证</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四份用于训练模型</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一份用于对训练出的模型进行预测</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每个</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predict</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的特征向量都是</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2000*1   </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因此每一个模型的</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New Feature</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就是</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2000*5 A1</a:t>
            </a:r>
            <a:endPar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将这个结果作为输入给次级学习器。训练一个分类器，将Test的特征输入分类器得到最终结果。</a:t>
            </a:r>
            <a:endPar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TestData在每一折都要进行测试，最终会得到2500*5，然后进行平均得到2500*1这个维度的测试特征 B1</a:t>
            </a:r>
            <a:endPar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对模型</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二重复上述步骤</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得到</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A2 B2 </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分别合并为</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trainingdata testingdata</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进行进一步训练</a:t>
            </a:r>
            <a:endPar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第二层：逻辑回归</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LinearRegression()</a:t>
            </a:r>
            <a:endPar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将</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A1</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A2</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作为模型</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3</a:t>
            </a:r>
            <a:r>
              <a:rPr lang="zh-CN" altLang="en-US"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训练集的特征</a:t>
            </a:r>
            <a:r>
              <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 经过模型3的学习，然后再对测试集上的（T1,T2）做出预测，一般就能得到较好的结果</a:t>
            </a:r>
            <a:endParaRPr lang="en-US" altLang="zh-CN" sz="2000" b="1" noProof="0" dirty="0">
              <a:solidFill>
                <a:schemeClr val="tx1">
                  <a:lumMod val="75000"/>
                  <a:lumOff val="25000"/>
                </a:schemeClr>
              </a:solidFill>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pic>
        <p:nvPicPr>
          <p:cNvPr id="101" name="图片 100"/>
          <p:cNvPicPr/>
          <p:nvPr/>
        </p:nvPicPr>
        <p:blipFill>
          <a:blip r:embed="rId1"/>
          <a:stretch>
            <a:fillRect/>
          </a:stretch>
        </p:blipFill>
        <p:spPr>
          <a:xfrm>
            <a:off x="906780" y="20955"/>
            <a:ext cx="8953500" cy="3225165"/>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1"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4" name="深度视觉·原创设计 https://www.docer.com/works?userid=22383862"/>
          <p:cNvSpPr txBox="1"/>
          <p:nvPr/>
        </p:nvSpPr>
        <p:spPr>
          <a:xfrm>
            <a:off x="295950" y="274310"/>
            <a:ext cx="848995" cy="583565"/>
          </a:xfrm>
          <a:prstGeom prst="rect">
            <a:avLst/>
          </a:prstGeom>
          <a:noFill/>
        </p:spPr>
        <p:txBody>
          <a:bodyPr wrap="none" rtlCol="0">
            <a:spAutoFit/>
          </a:bodyPr>
          <a:lstStyle/>
          <a:p>
            <a:r>
              <a:rPr lang="en-US" altLang="zh-CN" sz="3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xgb</a:t>
            </a:r>
            <a:endParaRPr lang="en-US" altLang="zh-CN" sz="3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100" name="图片 99"/>
          <p:cNvPicPr/>
          <p:nvPr/>
        </p:nvPicPr>
        <p:blipFill>
          <a:blip r:embed="rId1"/>
          <a:stretch>
            <a:fillRect/>
          </a:stretch>
        </p:blipFill>
        <p:spPr>
          <a:xfrm>
            <a:off x="252730" y="313055"/>
            <a:ext cx="10998835" cy="6049010"/>
          </a:xfrm>
          <a:prstGeom prst="rect">
            <a:avLst/>
          </a:prstGeom>
          <a:noFill/>
          <a:ln w="9525">
            <a:noFill/>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a:xfrm>
            <a:off x="1338705" y="5262764"/>
            <a:ext cx="401781"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338465" y="1769639"/>
            <a:ext cx="2719070" cy="1076325"/>
          </a:xfrm>
          <a:prstGeom prst="rect">
            <a:avLst/>
          </a:prstGeom>
          <a:noFill/>
        </p:spPr>
        <p:txBody>
          <a:bodyPr wrap="none" rtlCol="0">
            <a:spAutoFit/>
          </a:bodyPr>
          <a:lstStyle/>
          <a:p>
            <a:pPr algn="l"/>
            <a:r>
              <a:rPr lang="zh-CN" altLang="en-US" sz="3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结果：</a:t>
            </a:r>
            <a:endParaRPr lang="zh-CN" altLang="en-US" sz="3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a:p>
            <a:pPr algn="l"/>
            <a:r>
              <a:rPr lang="zh-CN" altLang="en-US" sz="3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用户</a:t>
            </a:r>
            <a:r>
              <a:rPr lang="en-US" altLang="zh-CN" sz="3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id-</a:t>
            </a:r>
            <a:r>
              <a:rPr lang="zh-CN" altLang="en-US" sz="3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信用分</a:t>
            </a:r>
            <a:endParaRPr lang="zh-CN" altLang="en-US" sz="3200"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a:xfrm>
            <a:off x="313741" y="6244729"/>
            <a:ext cx="360219" cy="36021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3" name="图片 2" descr="2P96`YSEC7TSU7HD}8_0[FE"/>
          <p:cNvPicPr>
            <a:picLocks noChangeAspect="1"/>
          </p:cNvPicPr>
          <p:nvPr/>
        </p:nvPicPr>
        <p:blipFill>
          <a:blip r:embed="rId1"/>
          <a:stretch>
            <a:fillRect/>
          </a:stretch>
        </p:blipFill>
        <p:spPr>
          <a:xfrm>
            <a:off x="5245735" y="93980"/>
            <a:ext cx="4981575" cy="627316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a:off x="682170" y="674280"/>
            <a:ext cx="10827660" cy="550944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a:off x="2623127" y="3580209"/>
            <a:ext cx="6945746" cy="338553"/>
          </a:xfrm>
          <a:prstGeom prst="roundRect">
            <a:avLst>
              <a:gd name="adj" fmla="val 2593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txBox="1"/>
          <p:nvPr/>
        </p:nvSpPr>
        <p:spPr>
          <a:xfrm>
            <a:off x="1524000" y="2095960"/>
            <a:ext cx="9144000" cy="1200329"/>
          </a:xfrm>
          <a:prstGeom prst="rect">
            <a:avLst/>
          </a:prstGeom>
          <a:noFill/>
        </p:spPr>
        <p:txBody>
          <a:bodyPr wrap="square" rtlCol="0">
            <a:spAutoFit/>
          </a:bodyPr>
          <a:lstStyle/>
          <a:p>
            <a:pPr algn="ctr"/>
            <a:r>
              <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rPr>
              <a:t>谢谢观看</a:t>
            </a:r>
            <a:endParaRPr lang="zh-CN" altLang="en-US" sz="7200" b="1" dirty="0">
              <a:solidFill>
                <a:schemeClr val="tx1">
                  <a:lumMod val="75000"/>
                  <a:lumOff val="2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2935710" y="4261677"/>
            <a:ext cx="6320580" cy="530915"/>
          </a:xfrm>
          <a:prstGeom prst="rect">
            <a:avLst/>
          </a:prstGeom>
          <a:noFill/>
        </p:spPr>
        <p:txBody>
          <a:bodyPr wrap="square" lIns="0" tIns="0" rIns="0" bIns="0" rtlCol="0">
            <a:spAutoFit/>
            <a:scene3d>
              <a:camera prst="orthographicFront"/>
              <a:lightRig rig="threePt" dir="t"/>
            </a:scene3d>
            <a:sp3d contourW="12700"/>
          </a:bodyPr>
          <a:lstStyle/>
          <a:p>
            <a:pPr algn="ctr">
              <a:lnSpc>
                <a:spcPct val="150000"/>
              </a:lnSpc>
            </a:pPr>
            <a:r>
              <a:rPr lang="en-US" altLang="zh-CN"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rPr>
              <a:t>Type your content here, either by copying your text, or by text, Type your content here, either by copying your text, or by copying after the text, </a:t>
            </a:r>
            <a:endParaRPr lang="zh-CN" altLang="en-US" sz="1200" dirty="0">
              <a:solidFill>
                <a:schemeClr val="bg1">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txBox="1"/>
          <p:nvPr/>
        </p:nvSpPr>
        <p:spPr>
          <a:xfrm>
            <a:off x="3761418" y="3580208"/>
            <a:ext cx="4669164" cy="338554"/>
          </a:xfrm>
          <a:prstGeom prst="rect">
            <a:avLst/>
          </a:prstGeom>
          <a:noFill/>
        </p:spPr>
        <p:txBody>
          <a:bodyPr wrap="square" rtlCol="0">
            <a:spAutoFit/>
          </a:bodyPr>
          <a:lstStyle/>
          <a:p>
            <a:pPr algn="dist"/>
            <a:r>
              <a:rPr lang="en-US" altLang="zh-CN"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rPr>
              <a:t>Work summary report</a:t>
            </a:r>
            <a:endParaRPr lang="zh-CN" altLang="en-US" sz="1600" dirty="0">
              <a:solidFill>
                <a:schemeClr val="bg1"/>
              </a:solidFill>
              <a:latin typeface="汉仪正圆-55W" panose="00020600040101010101" pitchFamily="18" charset="-122"/>
              <a:ea typeface="汉仪正圆-55W" panose="00020600040101010101" pitchFamily="18" charset="-122"/>
              <a:cs typeface="阿里巴巴普惠体 Light" panose="00020600040101010101" pitchFamily="18" charset="-122"/>
              <a:sym typeface="汉仪正圆-55W" panose="00020600040101010101" pitchFamily="18"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赛题</a:t>
            </a: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背景</a:t>
            </a:r>
            <a:endPar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4895850" y="1687195"/>
            <a:ext cx="5467985" cy="2550160"/>
          </a:xfrm>
          <a:prstGeom prst="rect">
            <a:avLst/>
          </a:prstGeom>
          <a:noFill/>
        </p:spPr>
        <p:txBody>
          <a:bodyPr wrap="square" rtlCol="0">
            <a:noAutofit/>
          </a:bodyPr>
          <a:lstStyle/>
          <a:p>
            <a:pPr>
              <a:lnSpc>
                <a:spcPct val="150000"/>
              </a:lnSpc>
            </a:pP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中国移动福建公司提供2018年x月份的样本数据（脱敏），包括客户的各类通信支出、欠费情况、出行情况、消费场所、社交、个人兴趣等丰富的多维度数据，参赛者通过分析建模，运用机器学习和深度学习算法，</a:t>
            </a:r>
            <a:r>
              <a:rPr lang="zh-CN" altLang="en-US" sz="2400" dirty="0">
                <a:solidFill>
                  <a:schemeClr val="tx1">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准确评估用户消费信用分值。</a:t>
            </a:r>
            <a:endParaRPr lang="zh-CN" altLang="en-US" sz="2400" dirty="0">
              <a:solidFill>
                <a:schemeClr val="tx1">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赛题</a:t>
            </a: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难点</a:t>
            </a:r>
            <a:endPar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4895850" y="1687195"/>
            <a:ext cx="5467985" cy="2550160"/>
          </a:xfrm>
          <a:prstGeom prst="rect">
            <a:avLst/>
          </a:prstGeom>
          <a:noFill/>
        </p:spPr>
        <p:txBody>
          <a:bodyPr wrap="square" rtlCol="0">
            <a:noAutofit/>
          </a:bodyPr>
          <a:lstStyle/>
          <a:p>
            <a:pPr>
              <a:lnSpc>
                <a:spcPct val="150000"/>
              </a:lnSpc>
            </a:pP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传统的信用评分主要以客户消费能力等少数的维度来衡量，难以全面客观、及时地反应客户的信用。中国移动作为通信运营商拥有海量、广泛、高质量、高时效的数据，如何基于丰富的大数据对客户进行智能评分是中国移动目前需要攻克的</a:t>
            </a: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难题</a:t>
            </a:r>
            <a:endPar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深度视觉·原创设计 https://www.docer.com/works?userid=22383862"/>
          <p:cNvSpPr/>
          <p:nvPr/>
        </p:nvSpPr>
        <p:spPr>
          <a:xfrm flipH="1">
            <a:off x="9677400" y="4533899"/>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10800000" flipH="1">
            <a:off x="0" y="0"/>
            <a:ext cx="2514600" cy="232410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txBox="1"/>
          <p:nvPr/>
        </p:nvSpPr>
        <p:spPr>
          <a:xfrm>
            <a:off x="1645262" y="2813447"/>
            <a:ext cx="4857138" cy="615315"/>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解决方案</a:t>
            </a:r>
            <a:endParaRPr kumimoji="0" lang="zh-CN" altLang="en-US" sz="4000" b="1" i="0" u="none" strike="noStrike" kern="1200" cap="none" spc="0" normalizeH="0" baseline="0"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9" name="深度视觉·原创设计 https://www.docer.com/works?userid=22383862"/>
          <p:cNvSpPr/>
          <p:nvPr/>
        </p:nvSpPr>
        <p:spPr>
          <a:xfrm>
            <a:off x="1645262" y="208020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PART 01</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0" name="深度视觉·原创设计 https://www.docer.com/works?userid=22383862"/>
          <p:cNvSpPr txBox="1"/>
          <p:nvPr/>
        </p:nvSpPr>
        <p:spPr>
          <a:xfrm>
            <a:off x="4885055" y="1435735"/>
            <a:ext cx="5467985" cy="2550160"/>
          </a:xfrm>
          <a:prstGeom prst="rect">
            <a:avLst/>
          </a:prstGeom>
          <a:noFill/>
        </p:spPr>
        <p:txBody>
          <a:bodyPr wrap="square" rtlCol="0">
            <a:noAutofit/>
          </a:bodyPr>
          <a:lstStyle/>
          <a:p>
            <a:pPr>
              <a:lnSpc>
                <a:spcPct val="150000"/>
              </a:lnSpc>
            </a:pP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特征</a:t>
            </a: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刻画：</a:t>
            </a:r>
            <a:endPar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a:lnSpc>
                <a:spcPct val="150000"/>
              </a:lnSpc>
            </a:pP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多角度构造消费特点、明细、综合喜好等特征，挖掘信用履约相关</a:t>
            </a: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信号</a:t>
            </a:r>
            <a:endPar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a:lnSpc>
                <a:spcPct val="150000"/>
              </a:lnSpc>
            </a:pP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数据</a:t>
            </a: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拆解：</a:t>
            </a:r>
            <a:endPar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a:lnSpc>
                <a:spcPct val="150000"/>
              </a:lnSpc>
            </a:pP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将数据的每个部分拆解开，他们都有自己的特点，针对这些特点，指定</a:t>
            </a:r>
            <a:r>
              <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解决方案。</a:t>
            </a:r>
            <a:endParaRPr lang="zh-CN" altLang="en-US" sz="2400" dirty="0">
              <a:solidFill>
                <a:schemeClr val="tx1">
                  <a:lumMod val="85000"/>
                  <a:lumOff val="15000"/>
                  <a:alpha val="50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3"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4"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任务</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描述</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p:nvPr/>
        </p:nvSpPr>
        <p:spPr bwMode="auto">
          <a:xfrm>
            <a:off x="1863553" y="2172555"/>
            <a:ext cx="2036274" cy="1781314"/>
          </a:xfrm>
          <a:custGeom>
            <a:avLst/>
            <a:gdLst>
              <a:gd name="T0" fmla="*/ 700 w 700"/>
              <a:gd name="T1" fmla="*/ 307 h 613"/>
              <a:gd name="T2" fmla="*/ 503 w 700"/>
              <a:gd name="T3" fmla="*/ 504 h 613"/>
              <a:gd name="T4" fmla="*/ 109 w 700"/>
              <a:gd name="T5" fmla="*/ 504 h 613"/>
              <a:gd name="T6" fmla="*/ 109 w 700"/>
              <a:gd name="T7" fmla="*/ 504 h 613"/>
              <a:gd name="T8" fmla="*/ 109 w 700"/>
              <a:gd name="T9" fmla="*/ 109 h 613"/>
              <a:gd name="T10" fmla="*/ 109 w 700"/>
              <a:gd name="T11" fmla="*/ 109 h 613"/>
              <a:gd name="T12" fmla="*/ 503 w 700"/>
              <a:gd name="T13" fmla="*/ 109 h 613"/>
              <a:gd name="T14" fmla="*/ 700 w 700"/>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613">
                <a:moveTo>
                  <a:pt x="700" y="307"/>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lnTo>
                  <a:pt x="700" y="307"/>
                </a:lnTo>
                <a:close/>
              </a:path>
            </a:pathLst>
          </a:custGeom>
          <a:solidFill>
            <a:schemeClr val="accent2"/>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bwMode="auto">
          <a:xfrm>
            <a:off x="1863553" y="2172555"/>
            <a:ext cx="1781315" cy="178131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2"/>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bwMode="auto">
          <a:xfrm>
            <a:off x="1989332" y="2296635"/>
            <a:ext cx="1529756" cy="1533154"/>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bwMode="auto">
          <a:xfrm>
            <a:off x="3966561" y="2172555"/>
            <a:ext cx="2039674" cy="1781314"/>
          </a:xfrm>
          <a:custGeom>
            <a:avLst/>
            <a:gdLst>
              <a:gd name="T0" fmla="*/ 701 w 701"/>
              <a:gd name="T1" fmla="*/ 307 h 613"/>
              <a:gd name="T2" fmla="*/ 504 w 701"/>
              <a:gd name="T3" fmla="*/ 504 h 613"/>
              <a:gd name="T4" fmla="*/ 109 w 701"/>
              <a:gd name="T5" fmla="*/ 504 h 613"/>
              <a:gd name="T6" fmla="*/ 109 w 701"/>
              <a:gd name="T7" fmla="*/ 504 h 613"/>
              <a:gd name="T8" fmla="*/ 109 w 701"/>
              <a:gd name="T9" fmla="*/ 109 h 613"/>
              <a:gd name="T10" fmla="*/ 109 w 701"/>
              <a:gd name="T11" fmla="*/ 109 h 613"/>
              <a:gd name="T12" fmla="*/ 504 w 701"/>
              <a:gd name="T13" fmla="*/ 109 h 613"/>
              <a:gd name="T14" fmla="*/ 701 w 701"/>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613">
                <a:moveTo>
                  <a:pt x="701" y="307"/>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lnTo>
                  <a:pt x="701" y="307"/>
                </a:lnTo>
                <a:close/>
              </a:path>
            </a:pathLst>
          </a:custGeom>
          <a:solidFill>
            <a:schemeClr val="accent1"/>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bwMode="auto">
          <a:xfrm>
            <a:off x="3966560" y="2172555"/>
            <a:ext cx="1783015" cy="1781314"/>
          </a:xfrm>
          <a:custGeom>
            <a:avLst/>
            <a:gdLst>
              <a:gd name="T0" fmla="*/ 504 w 613"/>
              <a:gd name="T1" fmla="*/ 504 h 613"/>
              <a:gd name="T2" fmla="*/ 504 w 613"/>
              <a:gd name="T3" fmla="*/ 504 h 613"/>
              <a:gd name="T4" fmla="*/ 109 w 613"/>
              <a:gd name="T5" fmla="*/ 504 h 613"/>
              <a:gd name="T6" fmla="*/ 109 w 613"/>
              <a:gd name="T7" fmla="*/ 504 h 613"/>
              <a:gd name="T8" fmla="*/ 109 w 613"/>
              <a:gd name="T9" fmla="*/ 109 h 613"/>
              <a:gd name="T10" fmla="*/ 109 w 613"/>
              <a:gd name="T11" fmla="*/ 109 h 613"/>
              <a:gd name="T12" fmla="*/ 504 w 613"/>
              <a:gd name="T13" fmla="*/ 109 h 613"/>
              <a:gd name="T14" fmla="*/ 504 w 613"/>
              <a:gd name="T15" fmla="*/ 109 h 613"/>
              <a:gd name="T16" fmla="*/ 504 w 613"/>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3" h="613">
                <a:moveTo>
                  <a:pt x="504" y="504"/>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cubicBezTo>
                  <a:pt x="504" y="109"/>
                  <a:pt x="504" y="109"/>
                  <a:pt x="504" y="109"/>
                </a:cubicBezTo>
                <a:cubicBezTo>
                  <a:pt x="613" y="218"/>
                  <a:pt x="613" y="395"/>
                  <a:pt x="504" y="504"/>
                </a:cubicBezTo>
                <a:close/>
              </a:path>
            </a:pathLst>
          </a:custGeom>
          <a:solidFill>
            <a:schemeClr val="accent1"/>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bwMode="auto">
          <a:xfrm>
            <a:off x="4091490" y="2296635"/>
            <a:ext cx="1533155" cy="1533154"/>
          </a:xfrm>
          <a:custGeom>
            <a:avLst/>
            <a:gdLst>
              <a:gd name="T0" fmla="*/ 433 w 527"/>
              <a:gd name="T1" fmla="*/ 433 h 527"/>
              <a:gd name="T2" fmla="*/ 433 w 527"/>
              <a:gd name="T3" fmla="*/ 433 h 527"/>
              <a:gd name="T4" fmla="*/ 94 w 527"/>
              <a:gd name="T5" fmla="*/ 433 h 527"/>
              <a:gd name="T6" fmla="*/ 94 w 527"/>
              <a:gd name="T7" fmla="*/ 433 h 527"/>
              <a:gd name="T8" fmla="*/ 94 w 527"/>
              <a:gd name="T9" fmla="*/ 94 h 527"/>
              <a:gd name="T10" fmla="*/ 94 w 527"/>
              <a:gd name="T11" fmla="*/ 94 h 527"/>
              <a:gd name="T12" fmla="*/ 433 w 527"/>
              <a:gd name="T13" fmla="*/ 94 h 527"/>
              <a:gd name="T14" fmla="*/ 433 w 527"/>
              <a:gd name="T15" fmla="*/ 94 h 527"/>
              <a:gd name="T16" fmla="*/ 433 w 527"/>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527">
                <a:moveTo>
                  <a:pt x="433" y="433"/>
                </a:moveTo>
                <a:cubicBezTo>
                  <a:pt x="433" y="433"/>
                  <a:pt x="433" y="433"/>
                  <a:pt x="433" y="433"/>
                </a:cubicBezTo>
                <a:cubicBezTo>
                  <a:pt x="339" y="527"/>
                  <a:pt x="188" y="527"/>
                  <a:pt x="94" y="433"/>
                </a:cubicBezTo>
                <a:cubicBezTo>
                  <a:pt x="94" y="433"/>
                  <a:pt x="94" y="433"/>
                  <a:pt x="94" y="433"/>
                </a:cubicBezTo>
                <a:cubicBezTo>
                  <a:pt x="0" y="339"/>
                  <a:pt x="0" y="188"/>
                  <a:pt x="94" y="94"/>
                </a:cubicBezTo>
                <a:cubicBezTo>
                  <a:pt x="94" y="94"/>
                  <a:pt x="94" y="94"/>
                  <a:pt x="94" y="94"/>
                </a:cubicBezTo>
                <a:cubicBezTo>
                  <a:pt x="188" y="0"/>
                  <a:pt x="339" y="0"/>
                  <a:pt x="433" y="94"/>
                </a:cubicBezTo>
                <a:cubicBezTo>
                  <a:pt x="433" y="94"/>
                  <a:pt x="433" y="94"/>
                  <a:pt x="433" y="94"/>
                </a:cubicBezTo>
                <a:cubicBezTo>
                  <a:pt x="527" y="188"/>
                  <a:pt x="527"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bwMode="auto">
          <a:xfrm>
            <a:off x="6072968" y="2172555"/>
            <a:ext cx="2036274" cy="1781314"/>
          </a:xfrm>
          <a:custGeom>
            <a:avLst/>
            <a:gdLst>
              <a:gd name="T0" fmla="*/ 700 w 700"/>
              <a:gd name="T1" fmla="*/ 307 h 613"/>
              <a:gd name="T2" fmla="*/ 503 w 700"/>
              <a:gd name="T3" fmla="*/ 504 h 613"/>
              <a:gd name="T4" fmla="*/ 109 w 700"/>
              <a:gd name="T5" fmla="*/ 504 h 613"/>
              <a:gd name="T6" fmla="*/ 109 w 700"/>
              <a:gd name="T7" fmla="*/ 504 h 613"/>
              <a:gd name="T8" fmla="*/ 109 w 700"/>
              <a:gd name="T9" fmla="*/ 109 h 613"/>
              <a:gd name="T10" fmla="*/ 109 w 700"/>
              <a:gd name="T11" fmla="*/ 109 h 613"/>
              <a:gd name="T12" fmla="*/ 503 w 700"/>
              <a:gd name="T13" fmla="*/ 109 h 613"/>
              <a:gd name="T14" fmla="*/ 700 w 700"/>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0" h="613">
                <a:moveTo>
                  <a:pt x="700" y="307"/>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lnTo>
                  <a:pt x="700" y="307"/>
                </a:lnTo>
                <a:close/>
              </a:path>
            </a:pathLst>
          </a:custGeom>
          <a:solidFill>
            <a:schemeClr val="accent3"/>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p:nvPr/>
        </p:nvSpPr>
        <p:spPr bwMode="auto">
          <a:xfrm>
            <a:off x="6072968" y="2172555"/>
            <a:ext cx="1781315" cy="1781314"/>
          </a:xfrm>
          <a:custGeom>
            <a:avLst/>
            <a:gdLst>
              <a:gd name="T0" fmla="*/ 503 w 612"/>
              <a:gd name="T1" fmla="*/ 504 h 613"/>
              <a:gd name="T2" fmla="*/ 503 w 612"/>
              <a:gd name="T3" fmla="*/ 504 h 613"/>
              <a:gd name="T4" fmla="*/ 109 w 612"/>
              <a:gd name="T5" fmla="*/ 504 h 613"/>
              <a:gd name="T6" fmla="*/ 109 w 612"/>
              <a:gd name="T7" fmla="*/ 504 h 613"/>
              <a:gd name="T8" fmla="*/ 109 w 612"/>
              <a:gd name="T9" fmla="*/ 109 h 613"/>
              <a:gd name="T10" fmla="*/ 109 w 612"/>
              <a:gd name="T11" fmla="*/ 109 h 613"/>
              <a:gd name="T12" fmla="*/ 503 w 612"/>
              <a:gd name="T13" fmla="*/ 109 h 613"/>
              <a:gd name="T14" fmla="*/ 503 w 612"/>
              <a:gd name="T15" fmla="*/ 109 h 613"/>
              <a:gd name="T16" fmla="*/ 503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3" y="504"/>
                </a:moveTo>
                <a:cubicBezTo>
                  <a:pt x="503" y="504"/>
                  <a:pt x="503" y="504"/>
                  <a:pt x="503" y="504"/>
                </a:cubicBezTo>
                <a:cubicBezTo>
                  <a:pt x="394" y="613"/>
                  <a:pt x="218" y="613"/>
                  <a:pt x="109" y="504"/>
                </a:cubicBezTo>
                <a:cubicBezTo>
                  <a:pt x="109" y="504"/>
                  <a:pt x="109" y="504"/>
                  <a:pt x="109" y="504"/>
                </a:cubicBezTo>
                <a:cubicBezTo>
                  <a:pt x="0" y="395"/>
                  <a:pt x="0" y="218"/>
                  <a:pt x="109" y="109"/>
                </a:cubicBezTo>
                <a:cubicBezTo>
                  <a:pt x="109" y="109"/>
                  <a:pt x="109" y="109"/>
                  <a:pt x="109" y="109"/>
                </a:cubicBezTo>
                <a:cubicBezTo>
                  <a:pt x="218" y="0"/>
                  <a:pt x="394" y="0"/>
                  <a:pt x="503" y="109"/>
                </a:cubicBezTo>
                <a:cubicBezTo>
                  <a:pt x="503" y="109"/>
                  <a:pt x="503" y="109"/>
                  <a:pt x="503" y="109"/>
                </a:cubicBezTo>
                <a:cubicBezTo>
                  <a:pt x="612" y="218"/>
                  <a:pt x="612" y="395"/>
                  <a:pt x="503" y="504"/>
                </a:cubicBezTo>
                <a:close/>
              </a:path>
            </a:pathLst>
          </a:custGeom>
          <a:solidFill>
            <a:schemeClr val="accent3"/>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bwMode="auto">
          <a:xfrm>
            <a:off x="6198747" y="2296635"/>
            <a:ext cx="1529756" cy="1533154"/>
          </a:xfrm>
          <a:custGeom>
            <a:avLst/>
            <a:gdLst>
              <a:gd name="T0" fmla="*/ 433 w 526"/>
              <a:gd name="T1" fmla="*/ 433 h 527"/>
              <a:gd name="T2" fmla="*/ 433 w 526"/>
              <a:gd name="T3" fmla="*/ 433 h 527"/>
              <a:gd name="T4" fmla="*/ 93 w 526"/>
              <a:gd name="T5" fmla="*/ 433 h 527"/>
              <a:gd name="T6" fmla="*/ 93 w 526"/>
              <a:gd name="T7" fmla="*/ 433 h 527"/>
              <a:gd name="T8" fmla="*/ 93 w 526"/>
              <a:gd name="T9" fmla="*/ 94 h 527"/>
              <a:gd name="T10" fmla="*/ 93 w 526"/>
              <a:gd name="T11" fmla="*/ 94 h 527"/>
              <a:gd name="T12" fmla="*/ 433 w 526"/>
              <a:gd name="T13" fmla="*/ 94 h 527"/>
              <a:gd name="T14" fmla="*/ 433 w 526"/>
              <a:gd name="T15" fmla="*/ 94 h 527"/>
              <a:gd name="T16" fmla="*/ 433 w 526"/>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6" h="527">
                <a:moveTo>
                  <a:pt x="433" y="433"/>
                </a:moveTo>
                <a:cubicBezTo>
                  <a:pt x="433" y="433"/>
                  <a:pt x="433" y="433"/>
                  <a:pt x="433" y="433"/>
                </a:cubicBezTo>
                <a:cubicBezTo>
                  <a:pt x="339" y="527"/>
                  <a:pt x="187" y="527"/>
                  <a:pt x="93" y="433"/>
                </a:cubicBezTo>
                <a:cubicBezTo>
                  <a:pt x="93" y="433"/>
                  <a:pt x="93" y="433"/>
                  <a:pt x="93" y="433"/>
                </a:cubicBezTo>
                <a:cubicBezTo>
                  <a:pt x="0" y="339"/>
                  <a:pt x="0" y="188"/>
                  <a:pt x="93" y="94"/>
                </a:cubicBezTo>
                <a:cubicBezTo>
                  <a:pt x="93" y="94"/>
                  <a:pt x="93" y="94"/>
                  <a:pt x="93" y="94"/>
                </a:cubicBezTo>
                <a:cubicBezTo>
                  <a:pt x="187" y="0"/>
                  <a:pt x="339" y="0"/>
                  <a:pt x="433" y="94"/>
                </a:cubicBezTo>
                <a:cubicBezTo>
                  <a:pt x="433" y="94"/>
                  <a:pt x="433" y="94"/>
                  <a:pt x="433" y="94"/>
                </a:cubicBezTo>
                <a:cubicBezTo>
                  <a:pt x="526" y="188"/>
                  <a:pt x="526"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bwMode="auto">
          <a:xfrm>
            <a:off x="8175975" y="2172555"/>
            <a:ext cx="2037974" cy="1781314"/>
          </a:xfrm>
          <a:custGeom>
            <a:avLst/>
            <a:gdLst>
              <a:gd name="T0" fmla="*/ 701 w 701"/>
              <a:gd name="T1" fmla="*/ 307 h 613"/>
              <a:gd name="T2" fmla="*/ 504 w 701"/>
              <a:gd name="T3" fmla="*/ 504 h 613"/>
              <a:gd name="T4" fmla="*/ 109 w 701"/>
              <a:gd name="T5" fmla="*/ 504 h 613"/>
              <a:gd name="T6" fmla="*/ 109 w 701"/>
              <a:gd name="T7" fmla="*/ 504 h 613"/>
              <a:gd name="T8" fmla="*/ 109 w 701"/>
              <a:gd name="T9" fmla="*/ 109 h 613"/>
              <a:gd name="T10" fmla="*/ 109 w 701"/>
              <a:gd name="T11" fmla="*/ 109 h 613"/>
              <a:gd name="T12" fmla="*/ 504 w 701"/>
              <a:gd name="T13" fmla="*/ 109 h 613"/>
              <a:gd name="T14" fmla="*/ 701 w 701"/>
              <a:gd name="T15" fmla="*/ 307 h 6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1" h="613">
                <a:moveTo>
                  <a:pt x="701" y="307"/>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lnTo>
                  <a:pt x="701" y="307"/>
                </a:lnTo>
                <a:close/>
              </a:path>
            </a:pathLst>
          </a:custGeom>
          <a:solidFill>
            <a:schemeClr val="accent1"/>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bwMode="auto">
          <a:xfrm>
            <a:off x="8175975" y="2172555"/>
            <a:ext cx="1779615" cy="1781314"/>
          </a:xfrm>
          <a:custGeom>
            <a:avLst/>
            <a:gdLst>
              <a:gd name="T0" fmla="*/ 504 w 612"/>
              <a:gd name="T1" fmla="*/ 504 h 613"/>
              <a:gd name="T2" fmla="*/ 504 w 612"/>
              <a:gd name="T3" fmla="*/ 504 h 613"/>
              <a:gd name="T4" fmla="*/ 109 w 612"/>
              <a:gd name="T5" fmla="*/ 504 h 613"/>
              <a:gd name="T6" fmla="*/ 109 w 612"/>
              <a:gd name="T7" fmla="*/ 504 h 613"/>
              <a:gd name="T8" fmla="*/ 109 w 612"/>
              <a:gd name="T9" fmla="*/ 109 h 613"/>
              <a:gd name="T10" fmla="*/ 109 w 612"/>
              <a:gd name="T11" fmla="*/ 109 h 613"/>
              <a:gd name="T12" fmla="*/ 504 w 612"/>
              <a:gd name="T13" fmla="*/ 109 h 613"/>
              <a:gd name="T14" fmla="*/ 504 w 612"/>
              <a:gd name="T15" fmla="*/ 109 h 613"/>
              <a:gd name="T16" fmla="*/ 504 w 612"/>
              <a:gd name="T17" fmla="*/ 504 h 6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2" h="613">
                <a:moveTo>
                  <a:pt x="504" y="504"/>
                </a:moveTo>
                <a:cubicBezTo>
                  <a:pt x="504" y="504"/>
                  <a:pt x="504" y="504"/>
                  <a:pt x="504" y="504"/>
                </a:cubicBezTo>
                <a:cubicBezTo>
                  <a:pt x="395" y="613"/>
                  <a:pt x="218" y="613"/>
                  <a:pt x="109" y="504"/>
                </a:cubicBezTo>
                <a:cubicBezTo>
                  <a:pt x="109" y="504"/>
                  <a:pt x="109" y="504"/>
                  <a:pt x="109" y="504"/>
                </a:cubicBezTo>
                <a:cubicBezTo>
                  <a:pt x="0" y="395"/>
                  <a:pt x="0" y="218"/>
                  <a:pt x="109" y="109"/>
                </a:cubicBezTo>
                <a:cubicBezTo>
                  <a:pt x="109" y="109"/>
                  <a:pt x="109" y="109"/>
                  <a:pt x="109" y="109"/>
                </a:cubicBezTo>
                <a:cubicBezTo>
                  <a:pt x="218" y="0"/>
                  <a:pt x="395" y="0"/>
                  <a:pt x="504" y="109"/>
                </a:cubicBezTo>
                <a:cubicBezTo>
                  <a:pt x="504" y="109"/>
                  <a:pt x="504" y="109"/>
                  <a:pt x="504" y="109"/>
                </a:cubicBezTo>
                <a:cubicBezTo>
                  <a:pt x="612" y="218"/>
                  <a:pt x="612" y="395"/>
                  <a:pt x="504" y="504"/>
                </a:cubicBezTo>
                <a:close/>
              </a:path>
            </a:pathLst>
          </a:custGeom>
          <a:solidFill>
            <a:schemeClr val="accent1"/>
          </a:solidFill>
          <a:ln w="11113" cap="flat">
            <a:noFill/>
            <a:prstDash val="solid"/>
            <a:miter lim="800000"/>
          </a:ln>
          <a:effectLst>
            <a:outerShdw blurRad="88900" dist="38100" dir="2700000" algn="tl" rotWithShape="0">
              <a:prstClr val="black">
                <a:alpha val="20000"/>
              </a:prstClr>
            </a:outerShdw>
          </a:effectLst>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p:nvPr/>
        </p:nvSpPr>
        <p:spPr bwMode="auto">
          <a:xfrm>
            <a:off x="8299205" y="2296635"/>
            <a:ext cx="1533155" cy="1533154"/>
          </a:xfrm>
          <a:custGeom>
            <a:avLst/>
            <a:gdLst>
              <a:gd name="T0" fmla="*/ 433 w 527"/>
              <a:gd name="T1" fmla="*/ 433 h 527"/>
              <a:gd name="T2" fmla="*/ 433 w 527"/>
              <a:gd name="T3" fmla="*/ 433 h 527"/>
              <a:gd name="T4" fmla="*/ 94 w 527"/>
              <a:gd name="T5" fmla="*/ 433 h 527"/>
              <a:gd name="T6" fmla="*/ 94 w 527"/>
              <a:gd name="T7" fmla="*/ 433 h 527"/>
              <a:gd name="T8" fmla="*/ 94 w 527"/>
              <a:gd name="T9" fmla="*/ 94 h 527"/>
              <a:gd name="T10" fmla="*/ 94 w 527"/>
              <a:gd name="T11" fmla="*/ 94 h 527"/>
              <a:gd name="T12" fmla="*/ 433 w 527"/>
              <a:gd name="T13" fmla="*/ 94 h 527"/>
              <a:gd name="T14" fmla="*/ 433 w 527"/>
              <a:gd name="T15" fmla="*/ 94 h 527"/>
              <a:gd name="T16" fmla="*/ 433 w 527"/>
              <a:gd name="T17" fmla="*/ 433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7" h="527">
                <a:moveTo>
                  <a:pt x="433" y="433"/>
                </a:moveTo>
                <a:cubicBezTo>
                  <a:pt x="433" y="433"/>
                  <a:pt x="433" y="433"/>
                  <a:pt x="433" y="433"/>
                </a:cubicBezTo>
                <a:cubicBezTo>
                  <a:pt x="339" y="527"/>
                  <a:pt x="187" y="527"/>
                  <a:pt x="94" y="433"/>
                </a:cubicBezTo>
                <a:cubicBezTo>
                  <a:pt x="94" y="433"/>
                  <a:pt x="94" y="433"/>
                  <a:pt x="94" y="433"/>
                </a:cubicBezTo>
                <a:cubicBezTo>
                  <a:pt x="0" y="339"/>
                  <a:pt x="0" y="188"/>
                  <a:pt x="94" y="94"/>
                </a:cubicBezTo>
                <a:cubicBezTo>
                  <a:pt x="94" y="94"/>
                  <a:pt x="94" y="94"/>
                  <a:pt x="94" y="94"/>
                </a:cubicBezTo>
                <a:cubicBezTo>
                  <a:pt x="187" y="0"/>
                  <a:pt x="339" y="0"/>
                  <a:pt x="433" y="94"/>
                </a:cubicBezTo>
                <a:cubicBezTo>
                  <a:pt x="433" y="94"/>
                  <a:pt x="433" y="94"/>
                  <a:pt x="433" y="94"/>
                </a:cubicBezTo>
                <a:cubicBezTo>
                  <a:pt x="527" y="188"/>
                  <a:pt x="527" y="339"/>
                  <a:pt x="433" y="433"/>
                </a:cubicBezTo>
                <a:close/>
              </a:path>
            </a:pathLst>
          </a:custGeom>
          <a:solidFill>
            <a:srgbClr val="FFFFFF"/>
          </a:solidFill>
          <a:ln w="11113" cap="flat">
            <a:noFill/>
            <a:prstDash val="solid"/>
            <a:miter lim="800000"/>
          </a:ln>
        </p:spPr>
        <p:txBody>
          <a:bodyPr vert="horz" wrap="square" lIns="91440" tIns="45720" rIns="91440" bIns="45720" numCol="1" anchor="t" anchorCtr="0" compatLnSpc="1"/>
          <a:lstStyle/>
          <a:p>
            <a:endParaRPr lang="en-US">
              <a:solidFill>
                <a:schemeClr val="tx1">
                  <a:lumMod val="65000"/>
                  <a:lumOff val="35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p:nvPr/>
        </p:nvSpPr>
        <p:spPr>
          <a:xfrm>
            <a:off x="2138924" y="2771429"/>
            <a:ext cx="1092141"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数据</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7" name="深度视觉·原创设计 https://www.docer.com/works?userid=22383862"/>
          <p:cNvSpPr/>
          <p:nvPr/>
        </p:nvSpPr>
        <p:spPr>
          <a:xfrm>
            <a:off x="4315171" y="2753649"/>
            <a:ext cx="1092141" cy="107632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处理</a:t>
            </a: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8" name="深度视觉·原创设计 https://www.docer.com/works?userid=22383862"/>
          <p:cNvSpPr/>
          <p:nvPr/>
        </p:nvSpPr>
        <p:spPr>
          <a:xfrm>
            <a:off x="6454169" y="2753649"/>
            <a:ext cx="1092141"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预测</a:t>
            </a:r>
            <a:endParaRPr lang="zh-CN" altLang="en-US" sz="32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9" name="深度视觉·原创设计 https://www.docer.com/works?userid=22383862"/>
          <p:cNvSpPr/>
          <p:nvPr/>
        </p:nvSpPr>
        <p:spPr>
          <a:xfrm>
            <a:off x="8656236" y="2772064"/>
            <a:ext cx="1092141"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应用</a:t>
            </a:r>
            <a:endParaRPr lang="zh-CN" altLang="en-US" sz="32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2" name="深度视觉·原创设计 https://www.docer.com/works?userid=22383862"/>
          <p:cNvSpPr/>
          <p:nvPr/>
        </p:nvSpPr>
        <p:spPr>
          <a:xfrm>
            <a:off x="1990090" y="4098290"/>
            <a:ext cx="1360805" cy="39878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数据详情</a:t>
            </a:r>
            <a:endParaRPr lang="zh-CN" altLang="en-US" sz="20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4" name="深度视觉·原创设计 https://www.docer.com/works?userid=22383862"/>
          <p:cNvSpPr/>
          <p:nvPr/>
        </p:nvSpPr>
        <p:spPr>
          <a:xfrm>
            <a:off x="4013835" y="4098290"/>
            <a:ext cx="2059305" cy="163004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000" dirty="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分析数据，挖掘数据之间的关系，提取更丰富的特征，构建强有力的模型</a:t>
            </a:r>
            <a:endParaRPr kumimoji="0" lang="zh-CN" altLang="en-US" sz="2000" b="1" i="0" u="none" strike="noStrike" kern="1200" cap="none" spc="0" normalizeH="0" baseline="0" noProof="0" dirty="0">
              <a:ln>
                <a:noFill/>
              </a:ln>
              <a:solidFill>
                <a:schemeClr val="tx1"/>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25" name="深度视觉·原创设计 https://www.docer.com/works?userid=22383862"/>
          <p:cNvSpPr/>
          <p:nvPr/>
        </p:nvSpPr>
        <p:spPr>
          <a:xfrm>
            <a:off x="6166311" y="4171233"/>
            <a:ext cx="2009488" cy="860425"/>
          </a:xfrm>
          <a:prstGeom prst="rect">
            <a:avLst/>
          </a:prstGeom>
        </p:spPr>
        <p:txBody>
          <a:bodyPr wrap="square">
            <a:spAutoFit/>
          </a:bodyPr>
          <a:lstStyle/>
          <a:p>
            <a:pPr lvl="0" algn="ctr">
              <a:lnSpc>
                <a:spcPts val="2000"/>
              </a:lnSpc>
              <a:defRPr/>
            </a:pPr>
            <a:r>
              <a:rPr lang="zh-CN" altLang="en-US" sz="2000" dirty="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预测用户的信用分，建立智能评分体系</a:t>
            </a:r>
            <a:endParaRPr lang="zh-CN" altLang="en-US" sz="2000" dirty="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8" name="深度视觉·原创设计 https://www.docer.com/works?userid=22383862"/>
          <p:cNvSpPr/>
          <p:nvPr/>
        </p:nvSpPr>
        <p:spPr>
          <a:xfrm>
            <a:off x="8567420" y="4098290"/>
            <a:ext cx="1388110" cy="603885"/>
          </a:xfrm>
          <a:prstGeom prst="rect">
            <a:avLst/>
          </a:prstGeom>
        </p:spPr>
        <p:txBody>
          <a:bodyPr wrap="square">
            <a:spAutoFit/>
          </a:bodyPr>
          <a:lstStyle/>
          <a:p>
            <a:pPr lvl="0" algn="ctr">
              <a:lnSpc>
                <a:spcPts val="2000"/>
              </a:lnSpc>
              <a:defRPr/>
            </a:pPr>
            <a:r>
              <a:rPr lang="zh-CN" altLang="en-US" sz="2000" dirty="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rPr>
              <a:t>解决实际场景问题</a:t>
            </a:r>
            <a:endParaRPr kumimoji="0" lang="zh-CN" altLang="en-US" sz="2000" b="1" i="0" u="none" strike="noStrike" kern="1200" cap="none" spc="0" normalizeH="0" baseline="0" noProof="0" dirty="0">
              <a:ln>
                <a:noFill/>
              </a:ln>
              <a:solidFill>
                <a:schemeClr val="tx1"/>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42" presetClass="entr" presetSubtype="0"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fade">
                                      <p:cBhvr>
                                        <p:cTn id="38" dur="1000"/>
                                        <p:tgtEl>
                                          <p:spTgt spid="25"/>
                                        </p:tgtEl>
                                      </p:cBhvr>
                                    </p:animEffect>
                                    <p:anim calcmode="lin" valueType="num">
                                      <p:cBhvr>
                                        <p:cTn id="39" dur="1000" fill="hold"/>
                                        <p:tgtEl>
                                          <p:spTgt spid="25"/>
                                        </p:tgtEl>
                                        <p:attrNameLst>
                                          <p:attrName>ppt_x</p:attrName>
                                        </p:attrNameLst>
                                      </p:cBhvr>
                                      <p:tavLst>
                                        <p:tav tm="0">
                                          <p:val>
                                            <p:strVal val="#ppt_x"/>
                                          </p:val>
                                        </p:tav>
                                        <p:tav tm="100000">
                                          <p:val>
                                            <p:strVal val="#ppt_x"/>
                                          </p:val>
                                        </p:tav>
                                      </p:tavLst>
                                    </p:anim>
                                    <p:anim calcmode="lin" valueType="num">
                                      <p:cBhvr>
                                        <p:cTn id="40" dur="1000" fill="hold"/>
                                        <p:tgtEl>
                                          <p:spTgt spid="25"/>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anim calcmode="lin" valueType="num">
                                      <p:cBhvr>
                                        <p:cTn id="44" dur="1000" fill="hold"/>
                                        <p:tgtEl>
                                          <p:spTgt spid="28"/>
                                        </p:tgtEl>
                                        <p:attrNameLst>
                                          <p:attrName>ppt_x</p:attrName>
                                        </p:attrNameLst>
                                      </p:cBhvr>
                                      <p:tavLst>
                                        <p:tav tm="0">
                                          <p:val>
                                            <p:strVal val="#ppt_x"/>
                                          </p:val>
                                        </p:tav>
                                        <p:tav tm="100000">
                                          <p:val>
                                            <p:strVal val="#ppt_x"/>
                                          </p:val>
                                        </p:tav>
                                      </p:tavLst>
                                    </p:anim>
                                    <p:anim calcmode="lin" valueType="num">
                                      <p:cBhvr>
                                        <p:cTn id="4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2" grpId="0"/>
      <p:bldP spid="24" grpId="0"/>
      <p:bldP spid="25" grpId="0"/>
      <p:bldP spid="2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9"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0"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1"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数据说明</a:t>
            </a:r>
            <a:endParaRPr kumimoji="0" lang="zh-CN" altLang="en-US" sz="2000" i="0" u="none" strike="noStrike" kern="1200" cap="none" spc="30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深度视觉·原创设计 https://www.docer.com/works?userid=22383862"/>
          <p:cNvSpPr/>
          <p:nvPr/>
        </p:nvSpPr>
        <p:spPr bwMode="auto">
          <a:xfrm>
            <a:off x="4167188" y="1906061"/>
            <a:ext cx="1930400" cy="1974850"/>
          </a:xfrm>
          <a:custGeom>
            <a:avLst/>
            <a:gdLst>
              <a:gd name="T0" fmla="*/ 509 w 640"/>
              <a:gd name="T1" fmla="*/ 645 h 655"/>
              <a:gd name="T2" fmla="*/ 640 w 640"/>
              <a:gd name="T3" fmla="*/ 514 h 655"/>
              <a:gd name="T4" fmla="*/ 640 w 640"/>
              <a:gd name="T5" fmla="*/ 0 h 655"/>
              <a:gd name="T6" fmla="*/ 555 w 640"/>
              <a:gd name="T7" fmla="*/ 0 h 655"/>
              <a:gd name="T8" fmla="*/ 527 w 640"/>
              <a:gd name="T9" fmla="*/ 130 h 655"/>
              <a:gd name="T10" fmla="*/ 427 w 640"/>
              <a:gd name="T11" fmla="*/ 163 h 655"/>
              <a:gd name="T12" fmla="*/ 328 w 640"/>
              <a:gd name="T13" fmla="*/ 74 h 655"/>
              <a:gd name="T14" fmla="*/ 192 w 640"/>
              <a:gd name="T15" fmla="*/ 174 h 655"/>
              <a:gd name="T16" fmla="*/ 246 w 640"/>
              <a:gd name="T17" fmla="*/ 295 h 655"/>
              <a:gd name="T18" fmla="*/ 184 w 640"/>
              <a:gd name="T19" fmla="*/ 380 h 655"/>
              <a:gd name="T20" fmla="*/ 52 w 640"/>
              <a:gd name="T21" fmla="*/ 367 h 655"/>
              <a:gd name="T22" fmla="*/ 0 w 640"/>
              <a:gd name="T23" fmla="*/ 528 h 655"/>
              <a:gd name="T24" fmla="*/ 115 w 640"/>
              <a:gd name="T25" fmla="*/ 594 h 655"/>
              <a:gd name="T26" fmla="*/ 113 w 640"/>
              <a:gd name="T27" fmla="*/ 655 h 655"/>
              <a:gd name="T28" fmla="*/ 509 w 640"/>
              <a:gd name="T29" fmla="*/ 655 h 655"/>
              <a:gd name="T30" fmla="*/ 509 w 640"/>
              <a:gd name="T31" fmla="*/ 64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0" h="655">
                <a:moveTo>
                  <a:pt x="509" y="645"/>
                </a:moveTo>
                <a:cubicBezTo>
                  <a:pt x="509" y="573"/>
                  <a:pt x="568" y="514"/>
                  <a:pt x="640" y="514"/>
                </a:cubicBezTo>
                <a:cubicBezTo>
                  <a:pt x="640" y="0"/>
                  <a:pt x="640" y="0"/>
                  <a:pt x="640" y="0"/>
                </a:cubicBezTo>
                <a:cubicBezTo>
                  <a:pt x="555" y="0"/>
                  <a:pt x="555" y="0"/>
                  <a:pt x="555" y="0"/>
                </a:cubicBezTo>
                <a:cubicBezTo>
                  <a:pt x="527" y="130"/>
                  <a:pt x="527" y="130"/>
                  <a:pt x="527" y="130"/>
                </a:cubicBezTo>
                <a:cubicBezTo>
                  <a:pt x="493" y="138"/>
                  <a:pt x="459" y="149"/>
                  <a:pt x="427" y="163"/>
                </a:cubicBezTo>
                <a:cubicBezTo>
                  <a:pt x="328" y="74"/>
                  <a:pt x="328" y="74"/>
                  <a:pt x="328" y="74"/>
                </a:cubicBezTo>
                <a:cubicBezTo>
                  <a:pt x="192" y="174"/>
                  <a:pt x="192" y="174"/>
                  <a:pt x="192" y="174"/>
                </a:cubicBezTo>
                <a:cubicBezTo>
                  <a:pt x="246" y="295"/>
                  <a:pt x="246" y="295"/>
                  <a:pt x="246" y="295"/>
                </a:cubicBezTo>
                <a:cubicBezTo>
                  <a:pt x="223" y="321"/>
                  <a:pt x="202" y="349"/>
                  <a:pt x="184" y="380"/>
                </a:cubicBezTo>
                <a:cubicBezTo>
                  <a:pt x="52" y="367"/>
                  <a:pt x="52" y="367"/>
                  <a:pt x="52" y="367"/>
                </a:cubicBezTo>
                <a:cubicBezTo>
                  <a:pt x="0" y="528"/>
                  <a:pt x="0" y="528"/>
                  <a:pt x="0" y="528"/>
                </a:cubicBezTo>
                <a:cubicBezTo>
                  <a:pt x="115" y="594"/>
                  <a:pt x="115" y="594"/>
                  <a:pt x="115" y="594"/>
                </a:cubicBezTo>
                <a:cubicBezTo>
                  <a:pt x="113" y="614"/>
                  <a:pt x="112" y="635"/>
                  <a:pt x="113" y="655"/>
                </a:cubicBezTo>
                <a:cubicBezTo>
                  <a:pt x="509" y="655"/>
                  <a:pt x="509" y="655"/>
                  <a:pt x="509" y="655"/>
                </a:cubicBezTo>
                <a:cubicBezTo>
                  <a:pt x="509" y="652"/>
                  <a:pt x="509" y="649"/>
                  <a:pt x="509" y="645"/>
                </a:cubicBezTo>
                <a:close/>
              </a:path>
            </a:pathLst>
          </a:custGeom>
          <a:solidFill>
            <a:schemeClr val="accent1"/>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 name="深度视觉·原创设计 https://www.docer.com/works?userid=22383862"/>
          <p:cNvSpPr/>
          <p:nvPr/>
        </p:nvSpPr>
        <p:spPr bwMode="auto">
          <a:xfrm>
            <a:off x="6097588" y="1906061"/>
            <a:ext cx="1930400" cy="1974850"/>
          </a:xfrm>
          <a:custGeom>
            <a:avLst/>
            <a:gdLst>
              <a:gd name="T0" fmla="*/ 132 w 640"/>
              <a:gd name="T1" fmla="*/ 645 h 655"/>
              <a:gd name="T2" fmla="*/ 132 w 640"/>
              <a:gd name="T3" fmla="*/ 655 h 655"/>
              <a:gd name="T4" fmla="*/ 528 w 640"/>
              <a:gd name="T5" fmla="*/ 655 h 655"/>
              <a:gd name="T6" fmla="*/ 525 w 640"/>
              <a:gd name="T7" fmla="*/ 592 h 655"/>
              <a:gd name="T8" fmla="*/ 640 w 640"/>
              <a:gd name="T9" fmla="*/ 525 h 655"/>
              <a:gd name="T10" fmla="*/ 588 w 640"/>
              <a:gd name="T11" fmla="*/ 364 h 655"/>
              <a:gd name="T12" fmla="*/ 455 w 640"/>
              <a:gd name="T13" fmla="*/ 378 h 655"/>
              <a:gd name="T14" fmla="*/ 394 w 640"/>
              <a:gd name="T15" fmla="*/ 294 h 655"/>
              <a:gd name="T16" fmla="*/ 447 w 640"/>
              <a:gd name="T17" fmla="*/ 172 h 655"/>
              <a:gd name="T18" fmla="*/ 310 w 640"/>
              <a:gd name="T19" fmla="*/ 73 h 655"/>
              <a:gd name="T20" fmla="*/ 212 w 640"/>
              <a:gd name="T21" fmla="*/ 162 h 655"/>
              <a:gd name="T22" fmla="*/ 162 w 640"/>
              <a:gd name="T23" fmla="*/ 143 h 655"/>
              <a:gd name="T24" fmla="*/ 112 w 640"/>
              <a:gd name="T25" fmla="*/ 130 h 655"/>
              <a:gd name="T26" fmla="*/ 84 w 640"/>
              <a:gd name="T27" fmla="*/ 0 h 655"/>
              <a:gd name="T28" fmla="*/ 0 w 640"/>
              <a:gd name="T29" fmla="*/ 0 h 655"/>
              <a:gd name="T30" fmla="*/ 0 w 640"/>
              <a:gd name="T31" fmla="*/ 514 h 655"/>
              <a:gd name="T32" fmla="*/ 132 w 640"/>
              <a:gd name="T33" fmla="*/ 645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40" h="655">
                <a:moveTo>
                  <a:pt x="132" y="645"/>
                </a:moveTo>
                <a:cubicBezTo>
                  <a:pt x="132" y="649"/>
                  <a:pt x="132" y="652"/>
                  <a:pt x="132" y="655"/>
                </a:cubicBezTo>
                <a:cubicBezTo>
                  <a:pt x="528" y="655"/>
                  <a:pt x="528" y="655"/>
                  <a:pt x="528" y="655"/>
                </a:cubicBezTo>
                <a:cubicBezTo>
                  <a:pt x="528" y="634"/>
                  <a:pt x="528" y="613"/>
                  <a:pt x="525" y="592"/>
                </a:cubicBezTo>
                <a:cubicBezTo>
                  <a:pt x="640" y="525"/>
                  <a:pt x="640" y="525"/>
                  <a:pt x="640" y="525"/>
                </a:cubicBezTo>
                <a:cubicBezTo>
                  <a:pt x="588" y="364"/>
                  <a:pt x="588" y="364"/>
                  <a:pt x="588" y="364"/>
                </a:cubicBezTo>
                <a:cubicBezTo>
                  <a:pt x="455" y="378"/>
                  <a:pt x="455" y="378"/>
                  <a:pt x="455" y="378"/>
                </a:cubicBezTo>
                <a:cubicBezTo>
                  <a:pt x="438" y="348"/>
                  <a:pt x="417" y="320"/>
                  <a:pt x="394" y="294"/>
                </a:cubicBezTo>
                <a:cubicBezTo>
                  <a:pt x="447" y="172"/>
                  <a:pt x="447" y="172"/>
                  <a:pt x="447" y="172"/>
                </a:cubicBezTo>
                <a:cubicBezTo>
                  <a:pt x="310" y="73"/>
                  <a:pt x="310" y="73"/>
                  <a:pt x="310" y="73"/>
                </a:cubicBezTo>
                <a:cubicBezTo>
                  <a:pt x="212" y="162"/>
                  <a:pt x="212" y="162"/>
                  <a:pt x="212" y="162"/>
                </a:cubicBezTo>
                <a:cubicBezTo>
                  <a:pt x="196" y="155"/>
                  <a:pt x="179" y="149"/>
                  <a:pt x="162" y="143"/>
                </a:cubicBezTo>
                <a:cubicBezTo>
                  <a:pt x="146" y="138"/>
                  <a:pt x="129" y="133"/>
                  <a:pt x="112" y="130"/>
                </a:cubicBezTo>
                <a:cubicBezTo>
                  <a:pt x="84" y="0"/>
                  <a:pt x="84" y="0"/>
                  <a:pt x="84" y="0"/>
                </a:cubicBezTo>
                <a:cubicBezTo>
                  <a:pt x="0" y="0"/>
                  <a:pt x="0" y="0"/>
                  <a:pt x="0" y="0"/>
                </a:cubicBezTo>
                <a:cubicBezTo>
                  <a:pt x="0" y="514"/>
                  <a:pt x="0" y="514"/>
                  <a:pt x="0" y="514"/>
                </a:cubicBezTo>
                <a:cubicBezTo>
                  <a:pt x="73" y="514"/>
                  <a:pt x="132" y="573"/>
                  <a:pt x="132" y="645"/>
                </a:cubicBezTo>
                <a:close/>
              </a:path>
            </a:pathLst>
          </a:custGeom>
          <a:solidFill>
            <a:schemeClr val="accent2"/>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bwMode="auto">
          <a:xfrm>
            <a:off x="6097588" y="3880911"/>
            <a:ext cx="1933575" cy="1917700"/>
          </a:xfrm>
          <a:custGeom>
            <a:avLst/>
            <a:gdLst>
              <a:gd name="T0" fmla="*/ 528 w 641"/>
              <a:gd name="T1" fmla="*/ 0 h 636"/>
              <a:gd name="T2" fmla="*/ 132 w 641"/>
              <a:gd name="T3" fmla="*/ 0 h 636"/>
              <a:gd name="T4" fmla="*/ 0 w 641"/>
              <a:gd name="T5" fmla="*/ 122 h 636"/>
              <a:gd name="T6" fmla="*/ 0 w 641"/>
              <a:gd name="T7" fmla="*/ 636 h 636"/>
              <a:gd name="T8" fmla="*/ 86 w 641"/>
              <a:gd name="T9" fmla="*/ 636 h 636"/>
              <a:gd name="T10" fmla="*/ 114 w 641"/>
              <a:gd name="T11" fmla="*/ 506 h 636"/>
              <a:gd name="T12" fmla="*/ 213 w 641"/>
              <a:gd name="T13" fmla="*/ 473 h 636"/>
              <a:gd name="T14" fmla="*/ 312 w 641"/>
              <a:gd name="T15" fmla="*/ 562 h 636"/>
              <a:gd name="T16" fmla="*/ 449 w 641"/>
              <a:gd name="T17" fmla="*/ 462 h 636"/>
              <a:gd name="T18" fmla="*/ 395 w 641"/>
              <a:gd name="T19" fmla="*/ 341 h 636"/>
              <a:gd name="T20" fmla="*/ 456 w 641"/>
              <a:gd name="T21" fmla="*/ 256 h 636"/>
              <a:gd name="T22" fmla="*/ 589 w 641"/>
              <a:gd name="T23" fmla="*/ 269 h 636"/>
              <a:gd name="T24" fmla="*/ 641 w 641"/>
              <a:gd name="T25" fmla="*/ 108 h 636"/>
              <a:gd name="T26" fmla="*/ 525 w 641"/>
              <a:gd name="T27" fmla="*/ 42 h 636"/>
              <a:gd name="T28" fmla="*/ 528 w 641"/>
              <a:gd name="T29"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41" h="636">
                <a:moveTo>
                  <a:pt x="528" y="0"/>
                </a:moveTo>
                <a:cubicBezTo>
                  <a:pt x="132" y="0"/>
                  <a:pt x="132" y="0"/>
                  <a:pt x="132" y="0"/>
                </a:cubicBezTo>
                <a:cubicBezTo>
                  <a:pt x="127" y="68"/>
                  <a:pt x="70" y="122"/>
                  <a:pt x="0" y="122"/>
                </a:cubicBezTo>
                <a:cubicBezTo>
                  <a:pt x="0" y="636"/>
                  <a:pt x="0" y="636"/>
                  <a:pt x="0" y="636"/>
                </a:cubicBezTo>
                <a:cubicBezTo>
                  <a:pt x="86" y="636"/>
                  <a:pt x="86" y="636"/>
                  <a:pt x="86" y="636"/>
                </a:cubicBezTo>
                <a:cubicBezTo>
                  <a:pt x="114" y="506"/>
                  <a:pt x="114" y="506"/>
                  <a:pt x="114" y="506"/>
                </a:cubicBezTo>
                <a:cubicBezTo>
                  <a:pt x="148" y="498"/>
                  <a:pt x="181" y="487"/>
                  <a:pt x="213" y="473"/>
                </a:cubicBezTo>
                <a:cubicBezTo>
                  <a:pt x="312" y="562"/>
                  <a:pt x="312" y="562"/>
                  <a:pt x="312" y="562"/>
                </a:cubicBezTo>
                <a:cubicBezTo>
                  <a:pt x="449" y="462"/>
                  <a:pt x="449" y="462"/>
                  <a:pt x="449" y="462"/>
                </a:cubicBezTo>
                <a:cubicBezTo>
                  <a:pt x="395" y="341"/>
                  <a:pt x="395" y="341"/>
                  <a:pt x="395" y="341"/>
                </a:cubicBezTo>
                <a:cubicBezTo>
                  <a:pt x="418" y="315"/>
                  <a:pt x="439" y="286"/>
                  <a:pt x="456" y="256"/>
                </a:cubicBezTo>
                <a:cubicBezTo>
                  <a:pt x="589" y="269"/>
                  <a:pt x="589" y="269"/>
                  <a:pt x="589" y="269"/>
                </a:cubicBezTo>
                <a:cubicBezTo>
                  <a:pt x="641" y="108"/>
                  <a:pt x="641" y="108"/>
                  <a:pt x="641" y="108"/>
                </a:cubicBezTo>
                <a:cubicBezTo>
                  <a:pt x="525" y="42"/>
                  <a:pt x="525" y="42"/>
                  <a:pt x="525" y="42"/>
                </a:cubicBezTo>
                <a:cubicBezTo>
                  <a:pt x="527" y="28"/>
                  <a:pt x="528" y="14"/>
                  <a:pt x="528" y="0"/>
                </a:cubicBezTo>
                <a:close/>
              </a:path>
            </a:pathLst>
          </a:custGeom>
          <a:solidFill>
            <a:schemeClr val="accent3"/>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bwMode="auto">
          <a:xfrm>
            <a:off x="4170363" y="3880911"/>
            <a:ext cx="1927225" cy="1917700"/>
          </a:xfrm>
          <a:custGeom>
            <a:avLst/>
            <a:gdLst>
              <a:gd name="T0" fmla="*/ 508 w 639"/>
              <a:gd name="T1" fmla="*/ 0 h 636"/>
              <a:gd name="T2" fmla="*/ 112 w 639"/>
              <a:gd name="T3" fmla="*/ 0 h 636"/>
              <a:gd name="T4" fmla="*/ 114 w 639"/>
              <a:gd name="T5" fmla="*/ 44 h 636"/>
              <a:gd name="T6" fmla="*/ 0 w 639"/>
              <a:gd name="T7" fmla="*/ 111 h 636"/>
              <a:gd name="T8" fmla="*/ 52 w 639"/>
              <a:gd name="T9" fmla="*/ 271 h 636"/>
              <a:gd name="T10" fmla="*/ 184 w 639"/>
              <a:gd name="T11" fmla="*/ 257 h 636"/>
              <a:gd name="T12" fmla="*/ 246 w 639"/>
              <a:gd name="T13" fmla="*/ 342 h 636"/>
              <a:gd name="T14" fmla="*/ 192 w 639"/>
              <a:gd name="T15" fmla="*/ 464 h 636"/>
              <a:gd name="T16" fmla="*/ 329 w 639"/>
              <a:gd name="T17" fmla="*/ 563 h 636"/>
              <a:gd name="T18" fmla="*/ 428 w 639"/>
              <a:gd name="T19" fmla="*/ 474 h 636"/>
              <a:gd name="T20" fmla="*/ 477 w 639"/>
              <a:gd name="T21" fmla="*/ 492 h 636"/>
              <a:gd name="T22" fmla="*/ 528 w 639"/>
              <a:gd name="T23" fmla="*/ 506 h 636"/>
              <a:gd name="T24" fmla="*/ 556 w 639"/>
              <a:gd name="T25" fmla="*/ 636 h 636"/>
              <a:gd name="T26" fmla="*/ 639 w 639"/>
              <a:gd name="T27" fmla="*/ 636 h 636"/>
              <a:gd name="T28" fmla="*/ 639 w 639"/>
              <a:gd name="T29" fmla="*/ 122 h 636"/>
              <a:gd name="T30" fmla="*/ 508 w 639"/>
              <a:gd name="T31" fmla="*/ 0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9" h="636">
                <a:moveTo>
                  <a:pt x="508" y="0"/>
                </a:moveTo>
                <a:cubicBezTo>
                  <a:pt x="112" y="0"/>
                  <a:pt x="112" y="0"/>
                  <a:pt x="112" y="0"/>
                </a:cubicBezTo>
                <a:cubicBezTo>
                  <a:pt x="112" y="14"/>
                  <a:pt x="113" y="29"/>
                  <a:pt x="114" y="44"/>
                </a:cubicBezTo>
                <a:cubicBezTo>
                  <a:pt x="0" y="111"/>
                  <a:pt x="0" y="111"/>
                  <a:pt x="0" y="111"/>
                </a:cubicBezTo>
                <a:cubicBezTo>
                  <a:pt x="52" y="271"/>
                  <a:pt x="52" y="271"/>
                  <a:pt x="52" y="271"/>
                </a:cubicBezTo>
                <a:cubicBezTo>
                  <a:pt x="184" y="257"/>
                  <a:pt x="184" y="257"/>
                  <a:pt x="184" y="257"/>
                </a:cubicBezTo>
                <a:cubicBezTo>
                  <a:pt x="202" y="288"/>
                  <a:pt x="223" y="316"/>
                  <a:pt x="246" y="342"/>
                </a:cubicBezTo>
                <a:cubicBezTo>
                  <a:pt x="192" y="464"/>
                  <a:pt x="192" y="464"/>
                  <a:pt x="192" y="464"/>
                </a:cubicBezTo>
                <a:cubicBezTo>
                  <a:pt x="329" y="563"/>
                  <a:pt x="329" y="563"/>
                  <a:pt x="329" y="563"/>
                </a:cubicBezTo>
                <a:cubicBezTo>
                  <a:pt x="428" y="474"/>
                  <a:pt x="428" y="474"/>
                  <a:pt x="428" y="474"/>
                </a:cubicBezTo>
                <a:cubicBezTo>
                  <a:pt x="444" y="481"/>
                  <a:pt x="460" y="487"/>
                  <a:pt x="477" y="492"/>
                </a:cubicBezTo>
                <a:cubicBezTo>
                  <a:pt x="494" y="498"/>
                  <a:pt x="511" y="502"/>
                  <a:pt x="528" y="506"/>
                </a:cubicBezTo>
                <a:cubicBezTo>
                  <a:pt x="556" y="636"/>
                  <a:pt x="556" y="636"/>
                  <a:pt x="556" y="636"/>
                </a:cubicBezTo>
                <a:cubicBezTo>
                  <a:pt x="639" y="636"/>
                  <a:pt x="639" y="636"/>
                  <a:pt x="639" y="636"/>
                </a:cubicBezTo>
                <a:cubicBezTo>
                  <a:pt x="639" y="122"/>
                  <a:pt x="639" y="122"/>
                  <a:pt x="639" y="122"/>
                </a:cubicBezTo>
                <a:cubicBezTo>
                  <a:pt x="570" y="122"/>
                  <a:pt x="513" y="68"/>
                  <a:pt x="508" y="0"/>
                </a:cubicBezTo>
                <a:close/>
              </a:path>
            </a:pathLst>
          </a:custGeom>
          <a:solidFill>
            <a:schemeClr val="accent2"/>
          </a:solidFill>
          <a:ln>
            <a:noFill/>
          </a:ln>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nvGrpSpPr>
          <p:cNvPr id="6" name="深度视觉·原创设计 https://www.docer.com/works?userid=22383862"/>
          <p:cNvGrpSpPr/>
          <p:nvPr/>
        </p:nvGrpSpPr>
        <p:grpSpPr>
          <a:xfrm>
            <a:off x="6597651" y="2744261"/>
            <a:ext cx="485775" cy="585788"/>
            <a:chOff x="6597651" y="2663825"/>
            <a:chExt cx="485775" cy="585788"/>
          </a:xfrm>
          <a:solidFill>
            <a:schemeClr val="bg1"/>
          </a:solidFill>
        </p:grpSpPr>
        <p:sp>
          <p:nvSpPr>
            <p:cNvPr id="7" name="深度视觉·原创设计 https://www.docer.com/works?userid=22383862"/>
            <p:cNvSpPr/>
            <p:nvPr/>
          </p:nvSpPr>
          <p:spPr bwMode="auto">
            <a:xfrm>
              <a:off x="6784976" y="2663825"/>
              <a:ext cx="114300" cy="130175"/>
            </a:xfrm>
            <a:custGeom>
              <a:avLst/>
              <a:gdLst>
                <a:gd name="T0" fmla="*/ 2 w 38"/>
                <a:gd name="T1" fmla="*/ 28 h 43"/>
                <a:gd name="T2" fmla="*/ 3 w 38"/>
                <a:gd name="T3" fmla="*/ 28 h 43"/>
                <a:gd name="T4" fmla="*/ 19 w 38"/>
                <a:gd name="T5" fmla="*/ 43 h 43"/>
                <a:gd name="T6" fmla="*/ 35 w 38"/>
                <a:gd name="T7" fmla="*/ 29 h 43"/>
                <a:gd name="T8" fmla="*/ 35 w 38"/>
                <a:gd name="T9" fmla="*/ 29 h 43"/>
                <a:gd name="T10" fmla="*/ 38 w 38"/>
                <a:gd name="T11" fmla="*/ 25 h 43"/>
                <a:gd name="T12" fmla="*/ 36 w 38"/>
                <a:gd name="T13" fmla="*/ 20 h 43"/>
                <a:gd name="T14" fmla="*/ 19 w 38"/>
                <a:gd name="T15" fmla="*/ 0 h 43"/>
                <a:gd name="T16" fmla="*/ 2 w 38"/>
                <a:gd name="T17" fmla="*/ 19 h 43"/>
                <a:gd name="T18" fmla="*/ 0 w 38"/>
                <a:gd name="T19" fmla="*/ 24 h 43"/>
                <a:gd name="T20" fmla="*/ 2 w 38"/>
                <a:gd name="T21"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 h="43">
                  <a:moveTo>
                    <a:pt x="2" y="28"/>
                  </a:moveTo>
                  <a:cubicBezTo>
                    <a:pt x="3" y="28"/>
                    <a:pt x="3" y="28"/>
                    <a:pt x="3" y="28"/>
                  </a:cubicBezTo>
                  <a:cubicBezTo>
                    <a:pt x="5" y="37"/>
                    <a:pt x="12" y="43"/>
                    <a:pt x="19" y="43"/>
                  </a:cubicBezTo>
                  <a:cubicBezTo>
                    <a:pt x="26" y="43"/>
                    <a:pt x="32" y="37"/>
                    <a:pt x="35" y="29"/>
                  </a:cubicBezTo>
                  <a:cubicBezTo>
                    <a:pt x="35" y="29"/>
                    <a:pt x="35" y="29"/>
                    <a:pt x="35" y="29"/>
                  </a:cubicBezTo>
                  <a:cubicBezTo>
                    <a:pt x="37" y="29"/>
                    <a:pt x="38" y="27"/>
                    <a:pt x="38" y="25"/>
                  </a:cubicBezTo>
                  <a:cubicBezTo>
                    <a:pt x="38" y="22"/>
                    <a:pt x="37" y="20"/>
                    <a:pt x="36" y="20"/>
                  </a:cubicBezTo>
                  <a:cubicBezTo>
                    <a:pt x="35" y="9"/>
                    <a:pt x="28" y="0"/>
                    <a:pt x="19" y="0"/>
                  </a:cubicBezTo>
                  <a:cubicBezTo>
                    <a:pt x="11" y="0"/>
                    <a:pt x="3" y="9"/>
                    <a:pt x="2" y="19"/>
                  </a:cubicBezTo>
                  <a:cubicBezTo>
                    <a:pt x="1" y="19"/>
                    <a:pt x="0" y="21"/>
                    <a:pt x="0" y="24"/>
                  </a:cubicBezTo>
                  <a:cubicBezTo>
                    <a:pt x="0" y="26"/>
                    <a:pt x="1" y="28"/>
                    <a:pt x="2"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bwMode="auto">
            <a:xfrm>
              <a:off x="6751638" y="2790825"/>
              <a:ext cx="177800" cy="458788"/>
            </a:xfrm>
            <a:custGeom>
              <a:avLst/>
              <a:gdLst>
                <a:gd name="T0" fmla="*/ 53 w 59"/>
                <a:gd name="T1" fmla="*/ 3 h 152"/>
                <a:gd name="T2" fmla="*/ 52 w 59"/>
                <a:gd name="T3" fmla="*/ 4 h 152"/>
                <a:gd name="T4" fmla="*/ 43 w 59"/>
                <a:gd name="T5" fmla="*/ 1 h 152"/>
                <a:gd name="T6" fmla="*/ 28 w 59"/>
                <a:gd name="T7" fmla="*/ 27 h 152"/>
                <a:gd name="T8" fmla="*/ 16 w 59"/>
                <a:gd name="T9" fmla="*/ 0 h 152"/>
                <a:gd name="T10" fmla="*/ 6 w 59"/>
                <a:gd name="T11" fmla="*/ 1 h 152"/>
                <a:gd name="T12" fmla="*/ 6 w 59"/>
                <a:gd name="T13" fmla="*/ 1 h 152"/>
                <a:gd name="T14" fmla="*/ 0 w 59"/>
                <a:gd name="T15" fmla="*/ 7 h 152"/>
                <a:gd name="T16" fmla="*/ 1 w 59"/>
                <a:gd name="T17" fmla="*/ 68 h 152"/>
                <a:gd name="T18" fmla="*/ 3 w 59"/>
                <a:gd name="T19" fmla="*/ 73 h 152"/>
                <a:gd name="T20" fmla="*/ 3 w 59"/>
                <a:gd name="T21" fmla="*/ 74 h 152"/>
                <a:gd name="T22" fmla="*/ 9 w 59"/>
                <a:gd name="T23" fmla="*/ 80 h 152"/>
                <a:gd name="T24" fmla="*/ 12 w 59"/>
                <a:gd name="T25" fmla="*/ 79 h 152"/>
                <a:gd name="T26" fmla="*/ 12 w 59"/>
                <a:gd name="T27" fmla="*/ 152 h 152"/>
                <a:gd name="T28" fmla="*/ 27 w 59"/>
                <a:gd name="T29" fmla="*/ 152 h 152"/>
                <a:gd name="T30" fmla="*/ 29 w 59"/>
                <a:gd name="T31" fmla="*/ 82 h 152"/>
                <a:gd name="T32" fmla="*/ 30 w 59"/>
                <a:gd name="T33" fmla="*/ 152 h 152"/>
                <a:gd name="T34" fmla="*/ 47 w 59"/>
                <a:gd name="T35" fmla="*/ 152 h 152"/>
                <a:gd name="T36" fmla="*/ 48 w 59"/>
                <a:gd name="T37" fmla="*/ 81 h 152"/>
                <a:gd name="T38" fmla="*/ 50 w 59"/>
                <a:gd name="T39" fmla="*/ 82 h 152"/>
                <a:gd name="T40" fmla="*/ 56 w 59"/>
                <a:gd name="T41" fmla="*/ 76 h 152"/>
                <a:gd name="T42" fmla="*/ 56 w 59"/>
                <a:gd name="T43" fmla="*/ 75 h 152"/>
                <a:gd name="T44" fmla="*/ 59 w 59"/>
                <a:gd name="T45" fmla="*/ 70 h 152"/>
                <a:gd name="T46" fmla="*/ 59 w 59"/>
                <a:gd name="T47" fmla="*/ 9 h 152"/>
                <a:gd name="T48" fmla="*/ 53 w 59"/>
                <a:gd name="T49" fmla="*/ 3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9" h="152">
                  <a:moveTo>
                    <a:pt x="53" y="3"/>
                  </a:moveTo>
                  <a:cubicBezTo>
                    <a:pt x="53" y="3"/>
                    <a:pt x="52" y="3"/>
                    <a:pt x="52" y="4"/>
                  </a:cubicBezTo>
                  <a:cubicBezTo>
                    <a:pt x="43" y="1"/>
                    <a:pt x="43" y="1"/>
                    <a:pt x="43" y="1"/>
                  </a:cubicBezTo>
                  <a:cubicBezTo>
                    <a:pt x="28" y="27"/>
                    <a:pt x="28" y="27"/>
                    <a:pt x="28" y="27"/>
                  </a:cubicBezTo>
                  <a:cubicBezTo>
                    <a:pt x="16" y="0"/>
                    <a:pt x="16" y="0"/>
                    <a:pt x="16" y="0"/>
                  </a:cubicBezTo>
                  <a:cubicBezTo>
                    <a:pt x="6" y="1"/>
                    <a:pt x="6" y="1"/>
                    <a:pt x="6" y="1"/>
                  </a:cubicBezTo>
                  <a:cubicBezTo>
                    <a:pt x="6" y="1"/>
                    <a:pt x="6" y="1"/>
                    <a:pt x="6" y="1"/>
                  </a:cubicBezTo>
                  <a:cubicBezTo>
                    <a:pt x="3" y="2"/>
                    <a:pt x="0" y="4"/>
                    <a:pt x="0" y="7"/>
                  </a:cubicBezTo>
                  <a:cubicBezTo>
                    <a:pt x="1" y="68"/>
                    <a:pt x="1" y="68"/>
                    <a:pt x="1" y="68"/>
                  </a:cubicBezTo>
                  <a:cubicBezTo>
                    <a:pt x="1" y="70"/>
                    <a:pt x="2" y="72"/>
                    <a:pt x="3" y="73"/>
                  </a:cubicBezTo>
                  <a:cubicBezTo>
                    <a:pt x="3" y="73"/>
                    <a:pt x="3" y="73"/>
                    <a:pt x="3" y="74"/>
                  </a:cubicBezTo>
                  <a:cubicBezTo>
                    <a:pt x="3" y="77"/>
                    <a:pt x="6" y="80"/>
                    <a:pt x="9" y="80"/>
                  </a:cubicBezTo>
                  <a:cubicBezTo>
                    <a:pt x="10" y="80"/>
                    <a:pt x="11" y="80"/>
                    <a:pt x="12" y="79"/>
                  </a:cubicBezTo>
                  <a:cubicBezTo>
                    <a:pt x="12" y="152"/>
                    <a:pt x="12" y="152"/>
                    <a:pt x="12" y="152"/>
                  </a:cubicBezTo>
                  <a:cubicBezTo>
                    <a:pt x="27" y="152"/>
                    <a:pt x="27" y="152"/>
                    <a:pt x="27" y="152"/>
                  </a:cubicBezTo>
                  <a:cubicBezTo>
                    <a:pt x="29" y="82"/>
                    <a:pt x="29" y="82"/>
                    <a:pt x="29" y="82"/>
                  </a:cubicBezTo>
                  <a:cubicBezTo>
                    <a:pt x="30" y="152"/>
                    <a:pt x="30" y="152"/>
                    <a:pt x="30" y="152"/>
                  </a:cubicBezTo>
                  <a:cubicBezTo>
                    <a:pt x="47" y="152"/>
                    <a:pt x="47" y="152"/>
                    <a:pt x="47" y="152"/>
                  </a:cubicBezTo>
                  <a:cubicBezTo>
                    <a:pt x="48" y="81"/>
                    <a:pt x="48" y="81"/>
                    <a:pt x="48" y="81"/>
                  </a:cubicBezTo>
                  <a:cubicBezTo>
                    <a:pt x="48" y="81"/>
                    <a:pt x="49" y="82"/>
                    <a:pt x="50" y="82"/>
                  </a:cubicBezTo>
                  <a:cubicBezTo>
                    <a:pt x="54" y="82"/>
                    <a:pt x="56" y="79"/>
                    <a:pt x="56" y="76"/>
                  </a:cubicBezTo>
                  <a:cubicBezTo>
                    <a:pt x="56" y="75"/>
                    <a:pt x="56" y="75"/>
                    <a:pt x="56" y="75"/>
                  </a:cubicBezTo>
                  <a:cubicBezTo>
                    <a:pt x="58" y="74"/>
                    <a:pt x="59" y="72"/>
                    <a:pt x="59" y="70"/>
                  </a:cubicBezTo>
                  <a:cubicBezTo>
                    <a:pt x="59" y="9"/>
                    <a:pt x="59" y="9"/>
                    <a:pt x="59" y="9"/>
                  </a:cubicBezTo>
                  <a:cubicBezTo>
                    <a:pt x="59" y="6"/>
                    <a:pt x="56" y="3"/>
                    <a:pt x="5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9" name="深度视觉·原创设计 https://www.docer.com/works?userid=22383862"/>
            <p:cNvSpPr/>
            <p:nvPr/>
          </p:nvSpPr>
          <p:spPr bwMode="auto">
            <a:xfrm>
              <a:off x="6954838" y="2709863"/>
              <a:ext cx="101600" cy="117475"/>
            </a:xfrm>
            <a:custGeom>
              <a:avLst/>
              <a:gdLst>
                <a:gd name="T0" fmla="*/ 2 w 34"/>
                <a:gd name="T1" fmla="*/ 26 h 39"/>
                <a:gd name="T2" fmla="*/ 3 w 34"/>
                <a:gd name="T3" fmla="*/ 26 h 39"/>
                <a:gd name="T4" fmla="*/ 17 w 34"/>
                <a:gd name="T5" fmla="*/ 39 h 39"/>
                <a:gd name="T6" fmla="*/ 31 w 34"/>
                <a:gd name="T7" fmla="*/ 26 h 39"/>
                <a:gd name="T8" fmla="*/ 32 w 34"/>
                <a:gd name="T9" fmla="*/ 26 h 39"/>
                <a:gd name="T10" fmla="*/ 34 w 34"/>
                <a:gd name="T11" fmla="*/ 22 h 39"/>
                <a:gd name="T12" fmla="*/ 32 w 34"/>
                <a:gd name="T13" fmla="*/ 18 h 39"/>
                <a:gd name="T14" fmla="*/ 17 w 34"/>
                <a:gd name="T15" fmla="*/ 0 h 39"/>
                <a:gd name="T16" fmla="*/ 2 w 34"/>
                <a:gd name="T17" fmla="*/ 18 h 39"/>
                <a:gd name="T18" fmla="*/ 0 w 34"/>
                <a:gd name="T19" fmla="*/ 22 h 39"/>
                <a:gd name="T20" fmla="*/ 2 w 34"/>
                <a:gd name="T21" fmla="*/ 26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 h="39">
                  <a:moveTo>
                    <a:pt x="2" y="26"/>
                  </a:moveTo>
                  <a:cubicBezTo>
                    <a:pt x="3" y="26"/>
                    <a:pt x="3" y="26"/>
                    <a:pt x="3" y="26"/>
                  </a:cubicBezTo>
                  <a:cubicBezTo>
                    <a:pt x="5" y="33"/>
                    <a:pt x="11" y="39"/>
                    <a:pt x="17" y="39"/>
                  </a:cubicBezTo>
                  <a:cubicBezTo>
                    <a:pt x="24" y="39"/>
                    <a:pt x="29" y="34"/>
                    <a:pt x="31" y="26"/>
                  </a:cubicBezTo>
                  <a:cubicBezTo>
                    <a:pt x="32" y="26"/>
                    <a:pt x="32" y="26"/>
                    <a:pt x="32" y="26"/>
                  </a:cubicBezTo>
                  <a:cubicBezTo>
                    <a:pt x="33" y="26"/>
                    <a:pt x="34" y="25"/>
                    <a:pt x="34" y="22"/>
                  </a:cubicBezTo>
                  <a:cubicBezTo>
                    <a:pt x="34" y="20"/>
                    <a:pt x="33" y="19"/>
                    <a:pt x="32" y="18"/>
                  </a:cubicBezTo>
                  <a:cubicBezTo>
                    <a:pt x="32" y="8"/>
                    <a:pt x="25" y="1"/>
                    <a:pt x="17" y="0"/>
                  </a:cubicBezTo>
                  <a:cubicBezTo>
                    <a:pt x="10" y="0"/>
                    <a:pt x="3" y="8"/>
                    <a:pt x="2" y="18"/>
                  </a:cubicBezTo>
                  <a:cubicBezTo>
                    <a:pt x="1" y="18"/>
                    <a:pt x="0" y="20"/>
                    <a:pt x="0" y="22"/>
                  </a:cubicBezTo>
                  <a:cubicBezTo>
                    <a:pt x="0" y="24"/>
                    <a:pt x="1" y="26"/>
                    <a:pt x="2"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bwMode="auto">
            <a:xfrm>
              <a:off x="6956426" y="2824163"/>
              <a:ext cx="127000" cy="412750"/>
            </a:xfrm>
            <a:custGeom>
              <a:avLst/>
              <a:gdLst>
                <a:gd name="T0" fmla="*/ 37 w 42"/>
                <a:gd name="T1" fmla="*/ 3 h 137"/>
                <a:gd name="T2" fmla="*/ 36 w 42"/>
                <a:gd name="T3" fmla="*/ 3 h 137"/>
                <a:gd name="T4" fmla="*/ 28 w 42"/>
                <a:gd name="T5" fmla="*/ 1 h 137"/>
                <a:gd name="T6" fmla="*/ 15 w 42"/>
                <a:gd name="T7" fmla="*/ 24 h 137"/>
                <a:gd name="T8" fmla="*/ 4 w 42"/>
                <a:gd name="T9" fmla="*/ 0 h 137"/>
                <a:gd name="T10" fmla="*/ 2 w 42"/>
                <a:gd name="T11" fmla="*/ 0 h 137"/>
                <a:gd name="T12" fmla="*/ 2 w 42"/>
                <a:gd name="T13" fmla="*/ 75 h 137"/>
                <a:gd name="T14" fmla="*/ 0 w 42"/>
                <a:gd name="T15" fmla="*/ 81 h 137"/>
                <a:gd name="T16" fmla="*/ 0 w 42"/>
                <a:gd name="T17" fmla="*/ 137 h 137"/>
                <a:gd name="T18" fmla="*/ 14 w 42"/>
                <a:gd name="T19" fmla="*/ 137 h 137"/>
                <a:gd name="T20" fmla="*/ 15 w 42"/>
                <a:gd name="T21" fmla="*/ 74 h 137"/>
                <a:gd name="T22" fmla="*/ 16 w 42"/>
                <a:gd name="T23" fmla="*/ 137 h 137"/>
                <a:gd name="T24" fmla="*/ 32 w 42"/>
                <a:gd name="T25" fmla="*/ 137 h 137"/>
                <a:gd name="T26" fmla="*/ 32 w 42"/>
                <a:gd name="T27" fmla="*/ 73 h 137"/>
                <a:gd name="T28" fmla="*/ 35 w 42"/>
                <a:gd name="T29" fmla="*/ 74 h 137"/>
                <a:gd name="T30" fmla="*/ 40 w 42"/>
                <a:gd name="T31" fmla="*/ 68 h 137"/>
                <a:gd name="T32" fmla="*/ 40 w 42"/>
                <a:gd name="T33" fmla="*/ 67 h 137"/>
                <a:gd name="T34" fmla="*/ 42 w 42"/>
                <a:gd name="T35" fmla="*/ 63 h 137"/>
                <a:gd name="T36" fmla="*/ 42 w 42"/>
                <a:gd name="T37" fmla="*/ 8 h 137"/>
                <a:gd name="T38" fmla="*/ 37 w 42"/>
                <a:gd name="T39"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37">
                  <a:moveTo>
                    <a:pt x="37" y="3"/>
                  </a:moveTo>
                  <a:cubicBezTo>
                    <a:pt x="37" y="3"/>
                    <a:pt x="36" y="3"/>
                    <a:pt x="36" y="3"/>
                  </a:cubicBezTo>
                  <a:cubicBezTo>
                    <a:pt x="28" y="1"/>
                    <a:pt x="28" y="1"/>
                    <a:pt x="28" y="1"/>
                  </a:cubicBezTo>
                  <a:cubicBezTo>
                    <a:pt x="15" y="24"/>
                    <a:pt x="15" y="24"/>
                    <a:pt x="15" y="24"/>
                  </a:cubicBezTo>
                  <a:cubicBezTo>
                    <a:pt x="4" y="0"/>
                    <a:pt x="4" y="0"/>
                    <a:pt x="4" y="0"/>
                  </a:cubicBezTo>
                  <a:cubicBezTo>
                    <a:pt x="2" y="0"/>
                    <a:pt x="2" y="0"/>
                    <a:pt x="2" y="0"/>
                  </a:cubicBezTo>
                  <a:cubicBezTo>
                    <a:pt x="2" y="75"/>
                    <a:pt x="2" y="75"/>
                    <a:pt x="2" y="75"/>
                  </a:cubicBezTo>
                  <a:cubicBezTo>
                    <a:pt x="2" y="75"/>
                    <a:pt x="2" y="78"/>
                    <a:pt x="0" y="81"/>
                  </a:cubicBezTo>
                  <a:cubicBezTo>
                    <a:pt x="0" y="137"/>
                    <a:pt x="0" y="137"/>
                    <a:pt x="0" y="137"/>
                  </a:cubicBezTo>
                  <a:cubicBezTo>
                    <a:pt x="14" y="137"/>
                    <a:pt x="14" y="137"/>
                    <a:pt x="14" y="137"/>
                  </a:cubicBezTo>
                  <a:cubicBezTo>
                    <a:pt x="15" y="74"/>
                    <a:pt x="15" y="74"/>
                    <a:pt x="15" y="74"/>
                  </a:cubicBezTo>
                  <a:cubicBezTo>
                    <a:pt x="16" y="137"/>
                    <a:pt x="16" y="137"/>
                    <a:pt x="16" y="137"/>
                  </a:cubicBezTo>
                  <a:cubicBezTo>
                    <a:pt x="32" y="137"/>
                    <a:pt x="32" y="137"/>
                    <a:pt x="32" y="137"/>
                  </a:cubicBezTo>
                  <a:cubicBezTo>
                    <a:pt x="32" y="73"/>
                    <a:pt x="32" y="73"/>
                    <a:pt x="32" y="73"/>
                  </a:cubicBezTo>
                  <a:cubicBezTo>
                    <a:pt x="33" y="73"/>
                    <a:pt x="34" y="74"/>
                    <a:pt x="35" y="74"/>
                  </a:cubicBezTo>
                  <a:cubicBezTo>
                    <a:pt x="37" y="74"/>
                    <a:pt x="40" y="71"/>
                    <a:pt x="40" y="68"/>
                  </a:cubicBezTo>
                  <a:cubicBezTo>
                    <a:pt x="40" y="68"/>
                    <a:pt x="40" y="67"/>
                    <a:pt x="40" y="67"/>
                  </a:cubicBezTo>
                  <a:cubicBezTo>
                    <a:pt x="41" y="66"/>
                    <a:pt x="42" y="65"/>
                    <a:pt x="42" y="63"/>
                  </a:cubicBezTo>
                  <a:cubicBezTo>
                    <a:pt x="42" y="8"/>
                    <a:pt x="42" y="8"/>
                    <a:pt x="42" y="8"/>
                  </a:cubicBezTo>
                  <a:cubicBezTo>
                    <a:pt x="42" y="6"/>
                    <a:pt x="40" y="3"/>
                    <a:pt x="37"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bwMode="auto">
            <a:xfrm>
              <a:off x="6624638" y="2709863"/>
              <a:ext cx="106363" cy="117475"/>
            </a:xfrm>
            <a:custGeom>
              <a:avLst/>
              <a:gdLst>
                <a:gd name="T0" fmla="*/ 32 w 35"/>
                <a:gd name="T1" fmla="*/ 18 h 39"/>
                <a:gd name="T2" fmla="*/ 17 w 35"/>
                <a:gd name="T3" fmla="*/ 0 h 39"/>
                <a:gd name="T4" fmla="*/ 2 w 35"/>
                <a:gd name="T5" fmla="*/ 18 h 39"/>
                <a:gd name="T6" fmla="*/ 0 w 35"/>
                <a:gd name="T7" fmla="*/ 22 h 39"/>
                <a:gd name="T8" fmla="*/ 3 w 35"/>
                <a:gd name="T9" fmla="*/ 26 h 39"/>
                <a:gd name="T10" fmla="*/ 3 w 35"/>
                <a:gd name="T11" fmla="*/ 26 h 39"/>
                <a:gd name="T12" fmla="*/ 17 w 35"/>
                <a:gd name="T13" fmla="*/ 39 h 39"/>
                <a:gd name="T14" fmla="*/ 32 w 35"/>
                <a:gd name="T15" fmla="*/ 26 h 39"/>
                <a:gd name="T16" fmla="*/ 32 w 35"/>
                <a:gd name="T17" fmla="*/ 26 h 39"/>
                <a:gd name="T18" fmla="*/ 35 w 35"/>
                <a:gd name="T19" fmla="*/ 22 h 39"/>
                <a:gd name="T20" fmla="*/ 32 w 35"/>
                <a:gd name="T21" fmla="*/ 18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 h="39">
                  <a:moveTo>
                    <a:pt x="32" y="18"/>
                  </a:moveTo>
                  <a:cubicBezTo>
                    <a:pt x="32" y="8"/>
                    <a:pt x="25" y="0"/>
                    <a:pt x="17" y="0"/>
                  </a:cubicBezTo>
                  <a:cubicBezTo>
                    <a:pt x="10" y="0"/>
                    <a:pt x="3" y="8"/>
                    <a:pt x="2" y="18"/>
                  </a:cubicBezTo>
                  <a:cubicBezTo>
                    <a:pt x="1" y="18"/>
                    <a:pt x="0" y="20"/>
                    <a:pt x="0" y="22"/>
                  </a:cubicBezTo>
                  <a:cubicBezTo>
                    <a:pt x="0" y="24"/>
                    <a:pt x="1" y="26"/>
                    <a:pt x="3" y="26"/>
                  </a:cubicBezTo>
                  <a:cubicBezTo>
                    <a:pt x="3" y="26"/>
                    <a:pt x="3" y="26"/>
                    <a:pt x="3" y="26"/>
                  </a:cubicBezTo>
                  <a:cubicBezTo>
                    <a:pt x="5" y="34"/>
                    <a:pt x="11" y="39"/>
                    <a:pt x="17" y="39"/>
                  </a:cubicBezTo>
                  <a:cubicBezTo>
                    <a:pt x="24" y="39"/>
                    <a:pt x="30" y="33"/>
                    <a:pt x="32" y="26"/>
                  </a:cubicBezTo>
                  <a:cubicBezTo>
                    <a:pt x="32" y="26"/>
                    <a:pt x="32" y="26"/>
                    <a:pt x="32" y="26"/>
                  </a:cubicBezTo>
                  <a:cubicBezTo>
                    <a:pt x="34" y="26"/>
                    <a:pt x="35" y="24"/>
                    <a:pt x="35" y="22"/>
                  </a:cubicBezTo>
                  <a:cubicBezTo>
                    <a:pt x="35" y="20"/>
                    <a:pt x="34" y="18"/>
                    <a:pt x="32"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bwMode="auto">
            <a:xfrm>
              <a:off x="6597651" y="2824163"/>
              <a:ext cx="127000" cy="412750"/>
            </a:xfrm>
            <a:custGeom>
              <a:avLst/>
              <a:gdLst>
                <a:gd name="T0" fmla="*/ 40 w 42"/>
                <a:gd name="T1" fmla="*/ 75 h 137"/>
                <a:gd name="T2" fmla="*/ 41 w 42"/>
                <a:gd name="T3" fmla="*/ 0 h 137"/>
                <a:gd name="T4" fmla="*/ 39 w 42"/>
                <a:gd name="T5" fmla="*/ 0 h 137"/>
                <a:gd name="T6" fmla="*/ 28 w 42"/>
                <a:gd name="T7" fmla="*/ 24 h 137"/>
                <a:gd name="T8" fmla="*/ 15 w 42"/>
                <a:gd name="T9" fmla="*/ 0 h 137"/>
                <a:gd name="T10" fmla="*/ 6 w 42"/>
                <a:gd name="T11" fmla="*/ 3 h 137"/>
                <a:gd name="T12" fmla="*/ 5 w 42"/>
                <a:gd name="T13" fmla="*/ 3 h 137"/>
                <a:gd name="T14" fmla="*/ 0 w 42"/>
                <a:gd name="T15" fmla="*/ 8 h 137"/>
                <a:gd name="T16" fmla="*/ 0 w 42"/>
                <a:gd name="T17" fmla="*/ 62 h 137"/>
                <a:gd name="T18" fmla="*/ 2 w 42"/>
                <a:gd name="T19" fmla="*/ 67 h 137"/>
                <a:gd name="T20" fmla="*/ 2 w 42"/>
                <a:gd name="T21" fmla="*/ 68 h 137"/>
                <a:gd name="T22" fmla="*/ 7 w 42"/>
                <a:gd name="T23" fmla="*/ 73 h 137"/>
                <a:gd name="T24" fmla="*/ 10 w 42"/>
                <a:gd name="T25" fmla="*/ 72 h 137"/>
                <a:gd name="T26" fmla="*/ 9 w 42"/>
                <a:gd name="T27" fmla="*/ 136 h 137"/>
                <a:gd name="T28" fmla="*/ 25 w 42"/>
                <a:gd name="T29" fmla="*/ 136 h 137"/>
                <a:gd name="T30" fmla="*/ 27 w 42"/>
                <a:gd name="T31" fmla="*/ 74 h 137"/>
                <a:gd name="T32" fmla="*/ 27 w 42"/>
                <a:gd name="T33" fmla="*/ 137 h 137"/>
                <a:gd name="T34" fmla="*/ 41 w 42"/>
                <a:gd name="T35" fmla="*/ 137 h 137"/>
                <a:gd name="T36" fmla="*/ 42 w 42"/>
                <a:gd name="T37" fmla="*/ 81 h 137"/>
                <a:gd name="T38" fmla="*/ 40 w 42"/>
                <a:gd name="T39" fmla="*/ 75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137">
                  <a:moveTo>
                    <a:pt x="40" y="75"/>
                  </a:moveTo>
                  <a:cubicBezTo>
                    <a:pt x="41" y="0"/>
                    <a:pt x="41" y="0"/>
                    <a:pt x="41" y="0"/>
                  </a:cubicBezTo>
                  <a:cubicBezTo>
                    <a:pt x="39" y="0"/>
                    <a:pt x="39" y="0"/>
                    <a:pt x="39" y="0"/>
                  </a:cubicBezTo>
                  <a:cubicBezTo>
                    <a:pt x="28" y="24"/>
                    <a:pt x="28" y="24"/>
                    <a:pt x="28" y="24"/>
                  </a:cubicBezTo>
                  <a:cubicBezTo>
                    <a:pt x="15" y="0"/>
                    <a:pt x="15" y="0"/>
                    <a:pt x="15" y="0"/>
                  </a:cubicBezTo>
                  <a:cubicBezTo>
                    <a:pt x="6" y="3"/>
                    <a:pt x="6" y="3"/>
                    <a:pt x="6" y="3"/>
                  </a:cubicBezTo>
                  <a:cubicBezTo>
                    <a:pt x="6" y="3"/>
                    <a:pt x="6" y="3"/>
                    <a:pt x="5" y="3"/>
                  </a:cubicBezTo>
                  <a:cubicBezTo>
                    <a:pt x="3" y="3"/>
                    <a:pt x="0" y="5"/>
                    <a:pt x="0" y="8"/>
                  </a:cubicBezTo>
                  <a:cubicBezTo>
                    <a:pt x="0" y="62"/>
                    <a:pt x="0" y="62"/>
                    <a:pt x="0" y="62"/>
                  </a:cubicBezTo>
                  <a:cubicBezTo>
                    <a:pt x="0" y="64"/>
                    <a:pt x="1" y="66"/>
                    <a:pt x="2" y="67"/>
                  </a:cubicBezTo>
                  <a:cubicBezTo>
                    <a:pt x="2" y="67"/>
                    <a:pt x="2" y="67"/>
                    <a:pt x="2" y="68"/>
                  </a:cubicBezTo>
                  <a:cubicBezTo>
                    <a:pt x="2" y="71"/>
                    <a:pt x="4" y="73"/>
                    <a:pt x="7" y="73"/>
                  </a:cubicBezTo>
                  <a:cubicBezTo>
                    <a:pt x="8" y="73"/>
                    <a:pt x="9" y="73"/>
                    <a:pt x="10" y="72"/>
                  </a:cubicBezTo>
                  <a:cubicBezTo>
                    <a:pt x="9" y="136"/>
                    <a:pt x="9" y="136"/>
                    <a:pt x="9" y="136"/>
                  </a:cubicBezTo>
                  <a:cubicBezTo>
                    <a:pt x="25" y="136"/>
                    <a:pt x="25" y="136"/>
                    <a:pt x="25" y="136"/>
                  </a:cubicBezTo>
                  <a:cubicBezTo>
                    <a:pt x="27" y="74"/>
                    <a:pt x="27" y="74"/>
                    <a:pt x="27" y="74"/>
                  </a:cubicBezTo>
                  <a:cubicBezTo>
                    <a:pt x="27" y="137"/>
                    <a:pt x="27" y="137"/>
                    <a:pt x="27" y="137"/>
                  </a:cubicBezTo>
                  <a:cubicBezTo>
                    <a:pt x="41" y="137"/>
                    <a:pt x="41" y="137"/>
                    <a:pt x="41" y="137"/>
                  </a:cubicBezTo>
                  <a:cubicBezTo>
                    <a:pt x="42" y="81"/>
                    <a:pt x="42" y="81"/>
                    <a:pt x="42" y="81"/>
                  </a:cubicBezTo>
                  <a:cubicBezTo>
                    <a:pt x="39" y="78"/>
                    <a:pt x="40" y="75"/>
                    <a:pt x="40" y="7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13" name="深度视觉·原创设计 https://www.docer.com/works?userid=22383862"/>
          <p:cNvGrpSpPr/>
          <p:nvPr/>
        </p:nvGrpSpPr>
        <p:grpSpPr>
          <a:xfrm>
            <a:off x="5122863" y="2707749"/>
            <a:ext cx="385763" cy="627063"/>
            <a:chOff x="5122863" y="2627313"/>
            <a:chExt cx="385763" cy="627063"/>
          </a:xfrm>
          <a:solidFill>
            <a:schemeClr val="bg1"/>
          </a:solidFill>
        </p:grpSpPr>
        <p:sp>
          <p:nvSpPr>
            <p:cNvPr id="14" name="深度视觉·原创设计 https://www.docer.com/works?userid=22383862"/>
            <p:cNvSpPr/>
            <p:nvPr/>
          </p:nvSpPr>
          <p:spPr bwMode="auto">
            <a:xfrm>
              <a:off x="5267326" y="3230563"/>
              <a:ext cx="100013" cy="23813"/>
            </a:xfrm>
            <a:custGeom>
              <a:avLst/>
              <a:gdLst>
                <a:gd name="T0" fmla="*/ 33 w 33"/>
                <a:gd name="T1" fmla="*/ 4 h 8"/>
                <a:gd name="T2" fmla="*/ 29 w 33"/>
                <a:gd name="T3" fmla="*/ 8 h 8"/>
                <a:gd name="T4" fmla="*/ 4 w 33"/>
                <a:gd name="T5" fmla="*/ 8 h 8"/>
                <a:gd name="T6" fmla="*/ 0 w 33"/>
                <a:gd name="T7" fmla="*/ 4 h 8"/>
                <a:gd name="T8" fmla="*/ 0 w 33"/>
                <a:gd name="T9" fmla="*/ 4 h 8"/>
                <a:gd name="T10" fmla="*/ 4 w 33"/>
                <a:gd name="T11" fmla="*/ 0 h 8"/>
                <a:gd name="T12" fmla="*/ 29 w 33"/>
                <a:gd name="T13" fmla="*/ 0 h 8"/>
                <a:gd name="T14" fmla="*/ 33 w 33"/>
                <a:gd name="T15" fmla="*/ 4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
                  <a:moveTo>
                    <a:pt x="33" y="4"/>
                  </a:moveTo>
                  <a:cubicBezTo>
                    <a:pt x="33" y="6"/>
                    <a:pt x="31" y="8"/>
                    <a:pt x="29" y="8"/>
                  </a:cubicBezTo>
                  <a:cubicBezTo>
                    <a:pt x="4" y="8"/>
                    <a:pt x="4" y="8"/>
                    <a:pt x="4" y="8"/>
                  </a:cubicBezTo>
                  <a:cubicBezTo>
                    <a:pt x="2" y="8"/>
                    <a:pt x="0" y="6"/>
                    <a:pt x="0" y="4"/>
                  </a:cubicBezTo>
                  <a:cubicBezTo>
                    <a:pt x="0" y="4"/>
                    <a:pt x="0" y="4"/>
                    <a:pt x="0" y="4"/>
                  </a:cubicBezTo>
                  <a:cubicBezTo>
                    <a:pt x="0" y="2"/>
                    <a:pt x="2" y="0"/>
                    <a:pt x="4" y="0"/>
                  </a:cubicBezTo>
                  <a:cubicBezTo>
                    <a:pt x="29" y="0"/>
                    <a:pt x="29" y="0"/>
                    <a:pt x="29" y="0"/>
                  </a:cubicBezTo>
                  <a:cubicBezTo>
                    <a:pt x="31" y="0"/>
                    <a:pt x="33" y="2"/>
                    <a:pt x="3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5" name="深度视觉·原创设计 https://www.docer.com/works?userid=22383862"/>
            <p:cNvSpPr/>
            <p:nvPr/>
          </p:nvSpPr>
          <p:spPr bwMode="auto">
            <a:xfrm>
              <a:off x="5243513" y="3219450"/>
              <a:ext cx="147638" cy="23813"/>
            </a:xfrm>
            <a:custGeom>
              <a:avLst/>
              <a:gdLst>
                <a:gd name="T0" fmla="*/ 6 w 49"/>
                <a:gd name="T1" fmla="*/ 8 h 8"/>
                <a:gd name="T2" fmla="*/ 43 w 49"/>
                <a:gd name="T3" fmla="*/ 8 h 8"/>
                <a:gd name="T4" fmla="*/ 46 w 49"/>
                <a:gd name="T5" fmla="*/ 5 h 8"/>
                <a:gd name="T6" fmla="*/ 49 w 49"/>
                <a:gd name="T7" fmla="*/ 0 h 8"/>
                <a:gd name="T8" fmla="*/ 0 w 49"/>
                <a:gd name="T9" fmla="*/ 0 h 8"/>
                <a:gd name="T10" fmla="*/ 0 w 49"/>
                <a:gd name="T11" fmla="*/ 1 h 8"/>
                <a:gd name="T12" fmla="*/ 6 w 49"/>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9" h="8">
                  <a:moveTo>
                    <a:pt x="6" y="8"/>
                  </a:moveTo>
                  <a:cubicBezTo>
                    <a:pt x="43" y="8"/>
                    <a:pt x="43" y="8"/>
                    <a:pt x="43" y="8"/>
                  </a:cubicBezTo>
                  <a:cubicBezTo>
                    <a:pt x="43" y="7"/>
                    <a:pt x="44" y="6"/>
                    <a:pt x="46" y="5"/>
                  </a:cubicBezTo>
                  <a:cubicBezTo>
                    <a:pt x="48" y="3"/>
                    <a:pt x="49" y="1"/>
                    <a:pt x="49" y="0"/>
                  </a:cubicBezTo>
                  <a:cubicBezTo>
                    <a:pt x="0" y="0"/>
                    <a:pt x="0" y="0"/>
                    <a:pt x="0" y="0"/>
                  </a:cubicBezTo>
                  <a:cubicBezTo>
                    <a:pt x="0" y="0"/>
                    <a:pt x="0" y="1"/>
                    <a:pt x="0" y="1"/>
                  </a:cubicBezTo>
                  <a:cubicBezTo>
                    <a:pt x="0" y="2"/>
                    <a:pt x="5" y="6"/>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6" name="深度视觉·原创设计 https://www.docer.com/works?userid=22383862"/>
            <p:cNvSpPr/>
            <p:nvPr/>
          </p:nvSpPr>
          <p:spPr bwMode="auto">
            <a:xfrm>
              <a:off x="5237163" y="3146425"/>
              <a:ext cx="160338" cy="15875"/>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bwMode="auto">
            <a:xfrm>
              <a:off x="5237163" y="3167063"/>
              <a:ext cx="160338" cy="15875"/>
            </a:xfrm>
            <a:custGeom>
              <a:avLst/>
              <a:gdLst>
                <a:gd name="T0" fmla="*/ 53 w 53"/>
                <a:gd name="T1" fmla="*/ 3 h 5"/>
                <a:gd name="T2" fmla="*/ 51 w 53"/>
                <a:gd name="T3" fmla="*/ 5 h 5"/>
                <a:gd name="T4" fmla="*/ 2 w 53"/>
                <a:gd name="T5" fmla="*/ 5 h 5"/>
                <a:gd name="T6" fmla="*/ 0 w 53"/>
                <a:gd name="T7" fmla="*/ 3 h 5"/>
                <a:gd name="T8" fmla="*/ 0 w 53"/>
                <a:gd name="T9" fmla="*/ 3 h 5"/>
                <a:gd name="T10" fmla="*/ 2 w 53"/>
                <a:gd name="T11" fmla="*/ 0 h 5"/>
                <a:gd name="T12" fmla="*/ 51 w 53"/>
                <a:gd name="T13" fmla="*/ 0 h 5"/>
                <a:gd name="T14" fmla="*/ 53 w 53"/>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3"/>
                  </a:moveTo>
                  <a:cubicBezTo>
                    <a:pt x="53" y="4"/>
                    <a:pt x="52" y="5"/>
                    <a:pt x="51" y="5"/>
                  </a:cubicBezTo>
                  <a:cubicBezTo>
                    <a:pt x="2" y="5"/>
                    <a:pt x="2" y="5"/>
                    <a:pt x="2" y="5"/>
                  </a:cubicBezTo>
                  <a:cubicBezTo>
                    <a:pt x="1" y="5"/>
                    <a:pt x="0" y="4"/>
                    <a:pt x="0" y="3"/>
                  </a:cubicBezTo>
                  <a:cubicBezTo>
                    <a:pt x="0" y="3"/>
                    <a:pt x="0" y="3"/>
                    <a:pt x="0" y="3"/>
                  </a:cubicBezTo>
                  <a:cubicBezTo>
                    <a:pt x="0" y="1"/>
                    <a:pt x="1" y="0"/>
                    <a:pt x="2" y="0"/>
                  </a:cubicBezTo>
                  <a:cubicBezTo>
                    <a:pt x="51" y="0"/>
                    <a:pt x="51" y="0"/>
                    <a:pt x="51" y="0"/>
                  </a:cubicBezTo>
                  <a:cubicBezTo>
                    <a:pt x="52" y="0"/>
                    <a:pt x="53" y="1"/>
                    <a:pt x="53"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8" name="深度视觉·原创设计 https://www.docer.com/works?userid=22383862"/>
            <p:cNvSpPr/>
            <p:nvPr/>
          </p:nvSpPr>
          <p:spPr bwMode="auto">
            <a:xfrm>
              <a:off x="5237163" y="3192463"/>
              <a:ext cx="160338" cy="14288"/>
            </a:xfrm>
            <a:custGeom>
              <a:avLst/>
              <a:gdLst>
                <a:gd name="T0" fmla="*/ 53 w 53"/>
                <a:gd name="T1" fmla="*/ 2 h 5"/>
                <a:gd name="T2" fmla="*/ 51 w 53"/>
                <a:gd name="T3" fmla="*/ 5 h 5"/>
                <a:gd name="T4" fmla="*/ 2 w 53"/>
                <a:gd name="T5" fmla="*/ 5 h 5"/>
                <a:gd name="T6" fmla="*/ 0 w 53"/>
                <a:gd name="T7" fmla="*/ 2 h 5"/>
                <a:gd name="T8" fmla="*/ 0 w 53"/>
                <a:gd name="T9" fmla="*/ 2 h 5"/>
                <a:gd name="T10" fmla="*/ 2 w 53"/>
                <a:gd name="T11" fmla="*/ 0 h 5"/>
                <a:gd name="T12" fmla="*/ 51 w 53"/>
                <a:gd name="T13" fmla="*/ 0 h 5"/>
                <a:gd name="T14" fmla="*/ 53 w 53"/>
                <a:gd name="T15" fmla="*/ 2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5">
                  <a:moveTo>
                    <a:pt x="53" y="2"/>
                  </a:moveTo>
                  <a:cubicBezTo>
                    <a:pt x="53" y="4"/>
                    <a:pt x="52" y="5"/>
                    <a:pt x="51" y="5"/>
                  </a:cubicBezTo>
                  <a:cubicBezTo>
                    <a:pt x="2" y="5"/>
                    <a:pt x="2" y="5"/>
                    <a:pt x="2" y="5"/>
                  </a:cubicBezTo>
                  <a:cubicBezTo>
                    <a:pt x="1" y="5"/>
                    <a:pt x="0" y="4"/>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9" name="深度视觉·原创设计 https://www.docer.com/works?userid=22383862"/>
            <p:cNvSpPr/>
            <p:nvPr/>
          </p:nvSpPr>
          <p:spPr bwMode="auto">
            <a:xfrm>
              <a:off x="5237163" y="3209925"/>
              <a:ext cx="160338" cy="12700"/>
            </a:xfrm>
            <a:custGeom>
              <a:avLst/>
              <a:gdLst>
                <a:gd name="T0" fmla="*/ 53 w 53"/>
                <a:gd name="T1" fmla="*/ 2 h 4"/>
                <a:gd name="T2" fmla="*/ 51 w 53"/>
                <a:gd name="T3" fmla="*/ 4 h 4"/>
                <a:gd name="T4" fmla="*/ 2 w 53"/>
                <a:gd name="T5" fmla="*/ 4 h 4"/>
                <a:gd name="T6" fmla="*/ 0 w 53"/>
                <a:gd name="T7" fmla="*/ 2 h 4"/>
                <a:gd name="T8" fmla="*/ 0 w 53"/>
                <a:gd name="T9" fmla="*/ 2 h 4"/>
                <a:gd name="T10" fmla="*/ 2 w 53"/>
                <a:gd name="T11" fmla="*/ 0 h 4"/>
                <a:gd name="T12" fmla="*/ 51 w 53"/>
                <a:gd name="T13" fmla="*/ 0 h 4"/>
                <a:gd name="T14" fmla="*/ 53 w 53"/>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4">
                  <a:moveTo>
                    <a:pt x="53" y="2"/>
                  </a:moveTo>
                  <a:cubicBezTo>
                    <a:pt x="53" y="3"/>
                    <a:pt x="52" y="4"/>
                    <a:pt x="51" y="4"/>
                  </a:cubicBezTo>
                  <a:cubicBezTo>
                    <a:pt x="2" y="4"/>
                    <a:pt x="2" y="4"/>
                    <a:pt x="2" y="4"/>
                  </a:cubicBezTo>
                  <a:cubicBezTo>
                    <a:pt x="1" y="4"/>
                    <a:pt x="0" y="3"/>
                    <a:pt x="0" y="2"/>
                  </a:cubicBezTo>
                  <a:cubicBezTo>
                    <a:pt x="0" y="2"/>
                    <a:pt x="0" y="2"/>
                    <a:pt x="0" y="2"/>
                  </a:cubicBezTo>
                  <a:cubicBezTo>
                    <a:pt x="0" y="1"/>
                    <a:pt x="1" y="0"/>
                    <a:pt x="2" y="0"/>
                  </a:cubicBezTo>
                  <a:cubicBezTo>
                    <a:pt x="51" y="0"/>
                    <a:pt x="51" y="0"/>
                    <a:pt x="51" y="0"/>
                  </a:cubicBezTo>
                  <a:cubicBezTo>
                    <a:pt x="52" y="0"/>
                    <a:pt x="53" y="1"/>
                    <a:pt x="5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0" name="深度视觉·原创设计 https://www.docer.com/works?userid=22383862"/>
            <p:cNvSpPr/>
            <p:nvPr/>
          </p:nvSpPr>
          <p:spPr bwMode="auto">
            <a:xfrm>
              <a:off x="5235576" y="3122613"/>
              <a:ext cx="165100" cy="14288"/>
            </a:xfrm>
            <a:custGeom>
              <a:avLst/>
              <a:gdLst>
                <a:gd name="T0" fmla="*/ 55 w 55"/>
                <a:gd name="T1" fmla="*/ 3 h 5"/>
                <a:gd name="T2" fmla="*/ 52 w 55"/>
                <a:gd name="T3" fmla="*/ 5 h 5"/>
                <a:gd name="T4" fmla="*/ 3 w 55"/>
                <a:gd name="T5" fmla="*/ 5 h 5"/>
                <a:gd name="T6" fmla="*/ 0 w 55"/>
                <a:gd name="T7" fmla="*/ 3 h 5"/>
                <a:gd name="T8" fmla="*/ 0 w 55"/>
                <a:gd name="T9" fmla="*/ 3 h 5"/>
                <a:gd name="T10" fmla="*/ 3 w 55"/>
                <a:gd name="T11" fmla="*/ 0 h 5"/>
                <a:gd name="T12" fmla="*/ 52 w 55"/>
                <a:gd name="T13" fmla="*/ 0 h 5"/>
                <a:gd name="T14" fmla="*/ 55 w 5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5" h="5">
                  <a:moveTo>
                    <a:pt x="55" y="3"/>
                  </a:moveTo>
                  <a:cubicBezTo>
                    <a:pt x="55" y="4"/>
                    <a:pt x="54" y="5"/>
                    <a:pt x="52" y="5"/>
                  </a:cubicBezTo>
                  <a:cubicBezTo>
                    <a:pt x="3" y="5"/>
                    <a:pt x="3" y="5"/>
                    <a:pt x="3" y="5"/>
                  </a:cubicBezTo>
                  <a:cubicBezTo>
                    <a:pt x="1" y="5"/>
                    <a:pt x="0" y="4"/>
                    <a:pt x="0" y="3"/>
                  </a:cubicBezTo>
                  <a:cubicBezTo>
                    <a:pt x="0" y="3"/>
                    <a:pt x="0" y="3"/>
                    <a:pt x="0" y="3"/>
                  </a:cubicBezTo>
                  <a:cubicBezTo>
                    <a:pt x="0" y="1"/>
                    <a:pt x="1" y="0"/>
                    <a:pt x="3" y="0"/>
                  </a:cubicBezTo>
                  <a:cubicBezTo>
                    <a:pt x="52" y="0"/>
                    <a:pt x="52" y="0"/>
                    <a:pt x="52" y="0"/>
                  </a:cubicBezTo>
                  <a:cubicBezTo>
                    <a:pt x="54" y="0"/>
                    <a:pt x="55" y="1"/>
                    <a:pt x="55"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1" name="深度视觉·原创设计 https://www.docer.com/works?userid=22383862"/>
            <p:cNvSpPr>
              <a:spLocks noEditPoints="1"/>
            </p:cNvSpPr>
            <p:nvPr/>
          </p:nvSpPr>
          <p:spPr bwMode="auto">
            <a:xfrm>
              <a:off x="5122863" y="2627313"/>
              <a:ext cx="385763" cy="479425"/>
            </a:xfrm>
            <a:custGeom>
              <a:avLst/>
              <a:gdLst>
                <a:gd name="T0" fmla="*/ 41 w 128"/>
                <a:gd name="T1" fmla="*/ 159 h 159"/>
                <a:gd name="T2" fmla="*/ 39 w 128"/>
                <a:gd name="T3" fmla="*/ 159 h 159"/>
                <a:gd name="T4" fmla="*/ 37 w 128"/>
                <a:gd name="T5" fmla="*/ 158 h 159"/>
                <a:gd name="T6" fmla="*/ 29 w 128"/>
                <a:gd name="T7" fmla="*/ 145 h 159"/>
                <a:gd name="T8" fmla="*/ 28 w 128"/>
                <a:gd name="T9" fmla="*/ 139 h 159"/>
                <a:gd name="T10" fmla="*/ 27 w 128"/>
                <a:gd name="T11" fmla="*/ 132 h 159"/>
                <a:gd name="T12" fmla="*/ 19 w 128"/>
                <a:gd name="T13" fmla="*/ 116 h 159"/>
                <a:gd name="T14" fmla="*/ 17 w 128"/>
                <a:gd name="T15" fmla="*/ 112 h 159"/>
                <a:gd name="T16" fmla="*/ 16 w 128"/>
                <a:gd name="T17" fmla="*/ 110 h 159"/>
                <a:gd name="T18" fmla="*/ 6 w 128"/>
                <a:gd name="T19" fmla="*/ 92 h 159"/>
                <a:gd name="T20" fmla="*/ 0 w 128"/>
                <a:gd name="T21" fmla="*/ 64 h 159"/>
                <a:gd name="T22" fmla="*/ 0 w 128"/>
                <a:gd name="T23" fmla="*/ 60 h 159"/>
                <a:gd name="T24" fmla="*/ 6 w 128"/>
                <a:gd name="T25" fmla="*/ 35 h 159"/>
                <a:gd name="T26" fmla="*/ 19 w 128"/>
                <a:gd name="T27" fmla="*/ 18 h 159"/>
                <a:gd name="T28" fmla="*/ 60 w 128"/>
                <a:gd name="T29" fmla="*/ 0 h 159"/>
                <a:gd name="T30" fmla="*/ 65 w 128"/>
                <a:gd name="T31" fmla="*/ 0 h 159"/>
                <a:gd name="T32" fmla="*/ 109 w 128"/>
                <a:gd name="T33" fmla="*/ 18 h 159"/>
                <a:gd name="T34" fmla="*/ 128 w 128"/>
                <a:gd name="T35" fmla="*/ 62 h 159"/>
                <a:gd name="T36" fmla="*/ 128 w 128"/>
                <a:gd name="T37" fmla="*/ 64 h 159"/>
                <a:gd name="T38" fmla="*/ 114 w 128"/>
                <a:gd name="T39" fmla="*/ 107 h 159"/>
                <a:gd name="T40" fmla="*/ 111 w 128"/>
                <a:gd name="T41" fmla="*/ 112 h 159"/>
                <a:gd name="T42" fmla="*/ 109 w 128"/>
                <a:gd name="T43" fmla="*/ 116 h 159"/>
                <a:gd name="T44" fmla="*/ 101 w 128"/>
                <a:gd name="T45" fmla="*/ 132 h 159"/>
                <a:gd name="T46" fmla="*/ 100 w 128"/>
                <a:gd name="T47" fmla="*/ 139 h 159"/>
                <a:gd name="T48" fmla="*/ 92 w 128"/>
                <a:gd name="T49" fmla="*/ 158 h 159"/>
                <a:gd name="T50" fmla="*/ 90 w 128"/>
                <a:gd name="T51" fmla="*/ 159 h 159"/>
                <a:gd name="T52" fmla="*/ 86 w 128"/>
                <a:gd name="T53" fmla="*/ 159 h 159"/>
                <a:gd name="T54" fmla="*/ 73 w 128"/>
                <a:gd name="T55" fmla="*/ 159 h 159"/>
                <a:gd name="T56" fmla="*/ 60 w 128"/>
                <a:gd name="T57" fmla="*/ 159 h 159"/>
                <a:gd name="T58" fmla="*/ 41 w 128"/>
                <a:gd name="T59" fmla="*/ 159 h 159"/>
                <a:gd name="T60" fmla="*/ 65 w 128"/>
                <a:gd name="T61" fmla="*/ 11 h 159"/>
                <a:gd name="T62" fmla="*/ 61 w 128"/>
                <a:gd name="T63" fmla="*/ 11 h 159"/>
                <a:gd name="T64" fmla="*/ 27 w 128"/>
                <a:gd name="T65" fmla="*/ 26 h 159"/>
                <a:gd name="T66" fmla="*/ 16 w 128"/>
                <a:gd name="T67" fmla="*/ 40 h 159"/>
                <a:gd name="T68" fmla="*/ 11 w 128"/>
                <a:gd name="T69" fmla="*/ 60 h 159"/>
                <a:gd name="T70" fmla="*/ 11 w 128"/>
                <a:gd name="T71" fmla="*/ 64 h 159"/>
                <a:gd name="T72" fmla="*/ 16 w 128"/>
                <a:gd name="T73" fmla="*/ 87 h 159"/>
                <a:gd name="T74" fmla="*/ 25 w 128"/>
                <a:gd name="T75" fmla="*/ 105 h 159"/>
                <a:gd name="T76" fmla="*/ 27 w 128"/>
                <a:gd name="T77" fmla="*/ 107 h 159"/>
                <a:gd name="T78" fmla="*/ 29 w 128"/>
                <a:gd name="T79" fmla="*/ 111 h 159"/>
                <a:gd name="T80" fmla="*/ 37 w 128"/>
                <a:gd name="T81" fmla="*/ 129 h 159"/>
                <a:gd name="T82" fmla="*/ 39 w 128"/>
                <a:gd name="T83" fmla="*/ 138 h 159"/>
                <a:gd name="T84" fmla="*/ 40 w 128"/>
                <a:gd name="T85" fmla="*/ 143 h 159"/>
                <a:gd name="T86" fmla="*/ 43 w 128"/>
                <a:gd name="T87" fmla="*/ 148 h 159"/>
                <a:gd name="T88" fmla="*/ 60 w 128"/>
                <a:gd name="T89" fmla="*/ 148 h 159"/>
                <a:gd name="T90" fmla="*/ 73 w 128"/>
                <a:gd name="T91" fmla="*/ 148 h 159"/>
                <a:gd name="T92" fmla="*/ 86 w 128"/>
                <a:gd name="T93" fmla="*/ 148 h 159"/>
                <a:gd name="T94" fmla="*/ 89 w 128"/>
                <a:gd name="T95" fmla="*/ 138 h 159"/>
                <a:gd name="T96" fmla="*/ 91 w 128"/>
                <a:gd name="T97" fmla="*/ 128 h 159"/>
                <a:gd name="T98" fmla="*/ 99 w 128"/>
                <a:gd name="T99" fmla="*/ 111 h 159"/>
                <a:gd name="T100" fmla="*/ 101 w 128"/>
                <a:gd name="T101" fmla="*/ 107 h 159"/>
                <a:gd name="T102" fmla="*/ 104 w 128"/>
                <a:gd name="T103" fmla="*/ 101 h 159"/>
                <a:gd name="T104" fmla="*/ 117 w 128"/>
                <a:gd name="T105" fmla="*/ 63 h 159"/>
                <a:gd name="T106" fmla="*/ 117 w 128"/>
                <a:gd name="T107" fmla="*/ 62 h 159"/>
                <a:gd name="T108" fmla="*/ 102 w 128"/>
                <a:gd name="T109" fmla="*/ 26 h 159"/>
                <a:gd name="T110" fmla="*/ 65 w 128"/>
                <a:gd name="T111" fmla="*/ 11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8" h="159">
                  <a:moveTo>
                    <a:pt x="41" y="159"/>
                  </a:moveTo>
                  <a:cubicBezTo>
                    <a:pt x="39" y="159"/>
                    <a:pt x="39" y="159"/>
                    <a:pt x="39" y="159"/>
                  </a:cubicBezTo>
                  <a:cubicBezTo>
                    <a:pt x="37" y="158"/>
                    <a:pt x="37" y="158"/>
                    <a:pt x="37" y="158"/>
                  </a:cubicBezTo>
                  <a:cubicBezTo>
                    <a:pt x="33" y="155"/>
                    <a:pt x="29" y="151"/>
                    <a:pt x="29" y="145"/>
                  </a:cubicBezTo>
                  <a:cubicBezTo>
                    <a:pt x="28" y="143"/>
                    <a:pt x="28" y="141"/>
                    <a:pt x="28" y="139"/>
                  </a:cubicBezTo>
                  <a:cubicBezTo>
                    <a:pt x="28" y="137"/>
                    <a:pt x="27" y="134"/>
                    <a:pt x="27" y="132"/>
                  </a:cubicBezTo>
                  <a:cubicBezTo>
                    <a:pt x="25" y="126"/>
                    <a:pt x="22" y="121"/>
                    <a:pt x="19" y="116"/>
                  </a:cubicBezTo>
                  <a:cubicBezTo>
                    <a:pt x="19" y="115"/>
                    <a:pt x="18" y="114"/>
                    <a:pt x="17" y="112"/>
                  </a:cubicBezTo>
                  <a:cubicBezTo>
                    <a:pt x="16" y="110"/>
                    <a:pt x="16" y="110"/>
                    <a:pt x="16" y="110"/>
                  </a:cubicBezTo>
                  <a:cubicBezTo>
                    <a:pt x="12" y="104"/>
                    <a:pt x="9" y="98"/>
                    <a:pt x="6" y="92"/>
                  </a:cubicBezTo>
                  <a:cubicBezTo>
                    <a:pt x="3" y="84"/>
                    <a:pt x="1" y="76"/>
                    <a:pt x="0" y="64"/>
                  </a:cubicBezTo>
                  <a:cubicBezTo>
                    <a:pt x="0" y="60"/>
                    <a:pt x="0" y="60"/>
                    <a:pt x="0" y="60"/>
                  </a:cubicBezTo>
                  <a:cubicBezTo>
                    <a:pt x="0" y="51"/>
                    <a:pt x="2" y="43"/>
                    <a:pt x="6" y="35"/>
                  </a:cubicBezTo>
                  <a:cubicBezTo>
                    <a:pt x="9" y="28"/>
                    <a:pt x="14" y="23"/>
                    <a:pt x="19" y="18"/>
                  </a:cubicBezTo>
                  <a:cubicBezTo>
                    <a:pt x="30" y="6"/>
                    <a:pt x="44" y="0"/>
                    <a:pt x="60" y="0"/>
                  </a:cubicBezTo>
                  <a:cubicBezTo>
                    <a:pt x="65" y="0"/>
                    <a:pt x="65" y="0"/>
                    <a:pt x="65" y="0"/>
                  </a:cubicBezTo>
                  <a:cubicBezTo>
                    <a:pt x="83" y="1"/>
                    <a:pt x="98" y="7"/>
                    <a:pt x="109" y="18"/>
                  </a:cubicBezTo>
                  <a:cubicBezTo>
                    <a:pt x="121" y="30"/>
                    <a:pt x="128" y="44"/>
                    <a:pt x="128" y="62"/>
                  </a:cubicBezTo>
                  <a:cubicBezTo>
                    <a:pt x="128" y="64"/>
                    <a:pt x="128" y="64"/>
                    <a:pt x="128" y="64"/>
                  </a:cubicBezTo>
                  <a:cubicBezTo>
                    <a:pt x="127" y="82"/>
                    <a:pt x="120" y="95"/>
                    <a:pt x="114" y="107"/>
                  </a:cubicBezTo>
                  <a:cubicBezTo>
                    <a:pt x="113" y="108"/>
                    <a:pt x="112" y="110"/>
                    <a:pt x="111" y="112"/>
                  </a:cubicBezTo>
                  <a:cubicBezTo>
                    <a:pt x="110" y="113"/>
                    <a:pt x="110" y="114"/>
                    <a:pt x="109" y="116"/>
                  </a:cubicBezTo>
                  <a:cubicBezTo>
                    <a:pt x="106" y="121"/>
                    <a:pt x="103" y="126"/>
                    <a:pt x="101" y="132"/>
                  </a:cubicBezTo>
                  <a:cubicBezTo>
                    <a:pt x="101" y="134"/>
                    <a:pt x="100" y="137"/>
                    <a:pt x="100" y="139"/>
                  </a:cubicBezTo>
                  <a:cubicBezTo>
                    <a:pt x="99" y="146"/>
                    <a:pt x="98" y="154"/>
                    <a:pt x="92" y="158"/>
                  </a:cubicBezTo>
                  <a:cubicBezTo>
                    <a:pt x="90" y="159"/>
                    <a:pt x="90" y="159"/>
                    <a:pt x="90" y="159"/>
                  </a:cubicBezTo>
                  <a:cubicBezTo>
                    <a:pt x="86" y="159"/>
                    <a:pt x="86" y="159"/>
                    <a:pt x="86" y="159"/>
                  </a:cubicBezTo>
                  <a:cubicBezTo>
                    <a:pt x="82" y="159"/>
                    <a:pt x="77" y="159"/>
                    <a:pt x="73" y="159"/>
                  </a:cubicBezTo>
                  <a:cubicBezTo>
                    <a:pt x="69" y="159"/>
                    <a:pt x="64" y="159"/>
                    <a:pt x="60" y="159"/>
                  </a:cubicBezTo>
                  <a:cubicBezTo>
                    <a:pt x="53" y="159"/>
                    <a:pt x="47" y="159"/>
                    <a:pt x="41" y="159"/>
                  </a:cubicBezTo>
                  <a:close/>
                  <a:moveTo>
                    <a:pt x="65" y="11"/>
                  </a:moveTo>
                  <a:cubicBezTo>
                    <a:pt x="61" y="11"/>
                    <a:pt x="61" y="11"/>
                    <a:pt x="61" y="11"/>
                  </a:cubicBezTo>
                  <a:cubicBezTo>
                    <a:pt x="47" y="11"/>
                    <a:pt x="36" y="16"/>
                    <a:pt x="27" y="26"/>
                  </a:cubicBezTo>
                  <a:cubicBezTo>
                    <a:pt x="23" y="30"/>
                    <a:pt x="19" y="34"/>
                    <a:pt x="16" y="40"/>
                  </a:cubicBezTo>
                  <a:cubicBezTo>
                    <a:pt x="13" y="47"/>
                    <a:pt x="12" y="53"/>
                    <a:pt x="11" y="60"/>
                  </a:cubicBezTo>
                  <a:cubicBezTo>
                    <a:pt x="11" y="64"/>
                    <a:pt x="11" y="64"/>
                    <a:pt x="11" y="64"/>
                  </a:cubicBezTo>
                  <a:cubicBezTo>
                    <a:pt x="12" y="74"/>
                    <a:pt x="13" y="81"/>
                    <a:pt x="16" y="87"/>
                  </a:cubicBezTo>
                  <a:cubicBezTo>
                    <a:pt x="19" y="93"/>
                    <a:pt x="22" y="99"/>
                    <a:pt x="25" y="105"/>
                  </a:cubicBezTo>
                  <a:cubicBezTo>
                    <a:pt x="27" y="107"/>
                    <a:pt x="27" y="107"/>
                    <a:pt x="27" y="107"/>
                  </a:cubicBezTo>
                  <a:cubicBezTo>
                    <a:pt x="27" y="108"/>
                    <a:pt x="28" y="109"/>
                    <a:pt x="29" y="111"/>
                  </a:cubicBezTo>
                  <a:cubicBezTo>
                    <a:pt x="32" y="116"/>
                    <a:pt x="36" y="122"/>
                    <a:pt x="37" y="129"/>
                  </a:cubicBezTo>
                  <a:cubicBezTo>
                    <a:pt x="38" y="132"/>
                    <a:pt x="39" y="135"/>
                    <a:pt x="39" y="138"/>
                  </a:cubicBezTo>
                  <a:cubicBezTo>
                    <a:pt x="39" y="140"/>
                    <a:pt x="39" y="141"/>
                    <a:pt x="40" y="143"/>
                  </a:cubicBezTo>
                  <a:cubicBezTo>
                    <a:pt x="40" y="145"/>
                    <a:pt x="41" y="147"/>
                    <a:pt x="43" y="148"/>
                  </a:cubicBezTo>
                  <a:cubicBezTo>
                    <a:pt x="48" y="148"/>
                    <a:pt x="54" y="148"/>
                    <a:pt x="60" y="148"/>
                  </a:cubicBezTo>
                  <a:cubicBezTo>
                    <a:pt x="64" y="148"/>
                    <a:pt x="69" y="148"/>
                    <a:pt x="73" y="148"/>
                  </a:cubicBezTo>
                  <a:cubicBezTo>
                    <a:pt x="77" y="148"/>
                    <a:pt x="82" y="148"/>
                    <a:pt x="86" y="148"/>
                  </a:cubicBezTo>
                  <a:cubicBezTo>
                    <a:pt x="88" y="146"/>
                    <a:pt x="88" y="142"/>
                    <a:pt x="89" y="138"/>
                  </a:cubicBezTo>
                  <a:cubicBezTo>
                    <a:pt x="89" y="134"/>
                    <a:pt x="90" y="131"/>
                    <a:pt x="91" y="128"/>
                  </a:cubicBezTo>
                  <a:cubicBezTo>
                    <a:pt x="93" y="122"/>
                    <a:pt x="96" y="116"/>
                    <a:pt x="99" y="111"/>
                  </a:cubicBezTo>
                  <a:cubicBezTo>
                    <a:pt x="100" y="109"/>
                    <a:pt x="101" y="108"/>
                    <a:pt x="101" y="107"/>
                  </a:cubicBezTo>
                  <a:cubicBezTo>
                    <a:pt x="102" y="105"/>
                    <a:pt x="103" y="103"/>
                    <a:pt x="104" y="101"/>
                  </a:cubicBezTo>
                  <a:cubicBezTo>
                    <a:pt x="110" y="90"/>
                    <a:pt x="116" y="79"/>
                    <a:pt x="117" y="63"/>
                  </a:cubicBezTo>
                  <a:cubicBezTo>
                    <a:pt x="117" y="62"/>
                    <a:pt x="117" y="62"/>
                    <a:pt x="117" y="62"/>
                  </a:cubicBezTo>
                  <a:cubicBezTo>
                    <a:pt x="117" y="48"/>
                    <a:pt x="111" y="36"/>
                    <a:pt x="102" y="26"/>
                  </a:cubicBezTo>
                  <a:cubicBezTo>
                    <a:pt x="92" y="17"/>
                    <a:pt x="80" y="12"/>
                    <a:pt x="6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22" name="深度视觉·原创设计 https://www.docer.com/works?userid=22383862"/>
          <p:cNvGrpSpPr/>
          <p:nvPr/>
        </p:nvGrpSpPr>
        <p:grpSpPr>
          <a:xfrm>
            <a:off x="5146676" y="4246036"/>
            <a:ext cx="508000" cy="446088"/>
            <a:chOff x="5146676" y="4165600"/>
            <a:chExt cx="508000" cy="446088"/>
          </a:xfrm>
          <a:solidFill>
            <a:schemeClr val="bg1"/>
          </a:solidFill>
        </p:grpSpPr>
        <p:sp>
          <p:nvSpPr>
            <p:cNvPr id="23" name="深度视觉·原创设计 https://www.docer.com/works?userid=22383862"/>
            <p:cNvSpPr/>
            <p:nvPr/>
          </p:nvSpPr>
          <p:spPr bwMode="auto">
            <a:xfrm>
              <a:off x="5265738" y="4165600"/>
              <a:ext cx="215900" cy="244475"/>
            </a:xfrm>
            <a:custGeom>
              <a:avLst/>
              <a:gdLst>
                <a:gd name="T0" fmla="*/ 67 w 72"/>
                <a:gd name="T1" fmla="*/ 36 h 81"/>
                <a:gd name="T2" fmla="*/ 36 w 72"/>
                <a:gd name="T3" fmla="*/ 0 h 81"/>
                <a:gd name="T4" fmla="*/ 5 w 72"/>
                <a:gd name="T5" fmla="*/ 37 h 81"/>
                <a:gd name="T6" fmla="*/ 0 w 72"/>
                <a:gd name="T7" fmla="*/ 45 h 81"/>
                <a:gd name="T8" fmla="*/ 5 w 72"/>
                <a:gd name="T9" fmla="*/ 54 h 81"/>
                <a:gd name="T10" fmla="*/ 6 w 72"/>
                <a:gd name="T11" fmla="*/ 54 h 81"/>
                <a:gd name="T12" fmla="*/ 36 w 72"/>
                <a:gd name="T13" fmla="*/ 81 h 81"/>
                <a:gd name="T14" fmla="*/ 66 w 72"/>
                <a:gd name="T15" fmla="*/ 53 h 81"/>
                <a:gd name="T16" fmla="*/ 67 w 72"/>
                <a:gd name="T17" fmla="*/ 53 h 81"/>
                <a:gd name="T18" fmla="*/ 72 w 72"/>
                <a:gd name="T19" fmla="*/ 44 h 81"/>
                <a:gd name="T20" fmla="*/ 67 w 72"/>
                <a:gd name="T21" fmla="*/ 3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2" h="81">
                  <a:moveTo>
                    <a:pt x="67" y="36"/>
                  </a:moveTo>
                  <a:cubicBezTo>
                    <a:pt x="65" y="16"/>
                    <a:pt x="52" y="0"/>
                    <a:pt x="36" y="0"/>
                  </a:cubicBezTo>
                  <a:cubicBezTo>
                    <a:pt x="19" y="0"/>
                    <a:pt x="6" y="16"/>
                    <a:pt x="5" y="37"/>
                  </a:cubicBezTo>
                  <a:cubicBezTo>
                    <a:pt x="2" y="38"/>
                    <a:pt x="0" y="41"/>
                    <a:pt x="0" y="45"/>
                  </a:cubicBezTo>
                  <a:cubicBezTo>
                    <a:pt x="0" y="50"/>
                    <a:pt x="2" y="54"/>
                    <a:pt x="5" y="54"/>
                  </a:cubicBezTo>
                  <a:cubicBezTo>
                    <a:pt x="6" y="54"/>
                    <a:pt x="6" y="54"/>
                    <a:pt x="6" y="54"/>
                  </a:cubicBezTo>
                  <a:cubicBezTo>
                    <a:pt x="11" y="69"/>
                    <a:pt x="22" y="81"/>
                    <a:pt x="36" y="81"/>
                  </a:cubicBezTo>
                  <a:cubicBezTo>
                    <a:pt x="50" y="81"/>
                    <a:pt x="62" y="69"/>
                    <a:pt x="66" y="53"/>
                  </a:cubicBezTo>
                  <a:cubicBezTo>
                    <a:pt x="66" y="53"/>
                    <a:pt x="67" y="53"/>
                    <a:pt x="67" y="53"/>
                  </a:cubicBezTo>
                  <a:cubicBezTo>
                    <a:pt x="70" y="53"/>
                    <a:pt x="72" y="49"/>
                    <a:pt x="72" y="44"/>
                  </a:cubicBezTo>
                  <a:cubicBezTo>
                    <a:pt x="72" y="40"/>
                    <a:pt x="70" y="36"/>
                    <a:pt x="67"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4" name="深度视觉·原创设计 https://www.docer.com/works?userid=22383862"/>
            <p:cNvSpPr/>
            <p:nvPr/>
          </p:nvSpPr>
          <p:spPr bwMode="auto">
            <a:xfrm>
              <a:off x="5146676" y="4403725"/>
              <a:ext cx="296863" cy="187325"/>
            </a:xfrm>
            <a:custGeom>
              <a:avLst/>
              <a:gdLst>
                <a:gd name="T0" fmla="*/ 94 w 98"/>
                <a:gd name="T1" fmla="*/ 4 h 62"/>
                <a:gd name="T2" fmla="*/ 77 w 98"/>
                <a:gd name="T3" fmla="*/ 45 h 62"/>
                <a:gd name="T4" fmla="*/ 54 w 98"/>
                <a:gd name="T5" fmla="*/ 1 h 62"/>
                <a:gd name="T6" fmla="*/ 7 w 98"/>
                <a:gd name="T7" fmla="*/ 20 h 62"/>
                <a:gd name="T8" fmla="*/ 2 w 98"/>
                <a:gd name="T9" fmla="*/ 62 h 62"/>
                <a:gd name="T10" fmla="*/ 72 w 98"/>
                <a:gd name="T11" fmla="*/ 62 h 62"/>
                <a:gd name="T12" fmla="*/ 98 w 98"/>
                <a:gd name="T13" fmla="*/ 40 h 62"/>
                <a:gd name="T14" fmla="*/ 94 w 98"/>
                <a:gd name="T15" fmla="*/ 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8" h="62">
                  <a:moveTo>
                    <a:pt x="94" y="4"/>
                  </a:moveTo>
                  <a:cubicBezTo>
                    <a:pt x="77" y="45"/>
                    <a:pt x="77" y="45"/>
                    <a:pt x="77" y="45"/>
                  </a:cubicBezTo>
                  <a:cubicBezTo>
                    <a:pt x="54" y="1"/>
                    <a:pt x="54" y="1"/>
                    <a:pt x="54" y="1"/>
                  </a:cubicBezTo>
                  <a:cubicBezTo>
                    <a:pt x="36" y="0"/>
                    <a:pt x="15" y="7"/>
                    <a:pt x="7" y="20"/>
                  </a:cubicBezTo>
                  <a:cubicBezTo>
                    <a:pt x="0" y="33"/>
                    <a:pt x="2" y="62"/>
                    <a:pt x="2" y="62"/>
                  </a:cubicBezTo>
                  <a:cubicBezTo>
                    <a:pt x="72" y="62"/>
                    <a:pt x="72" y="62"/>
                    <a:pt x="72" y="62"/>
                  </a:cubicBezTo>
                  <a:cubicBezTo>
                    <a:pt x="98" y="40"/>
                    <a:pt x="98" y="40"/>
                    <a:pt x="98" y="40"/>
                  </a:cubicBezTo>
                  <a:cubicBezTo>
                    <a:pt x="90" y="34"/>
                    <a:pt x="94" y="4"/>
                    <a:pt x="9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5" name="深度视觉·原创设计 https://www.docer.com/works?userid=22383862"/>
            <p:cNvSpPr>
              <a:spLocks noChangeArrowheads="1"/>
            </p:cNvSpPr>
            <p:nvPr/>
          </p:nvSpPr>
          <p:spPr bwMode="auto">
            <a:xfrm>
              <a:off x="5410201" y="4364038"/>
              <a:ext cx="244475" cy="2476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6" name="深度视觉·原创设计 https://www.docer.com/works?userid=22383862"/>
            <p:cNvSpPr>
              <a:spLocks noEditPoints="1"/>
            </p:cNvSpPr>
            <p:nvPr/>
          </p:nvSpPr>
          <p:spPr bwMode="auto">
            <a:xfrm>
              <a:off x="5476876" y="4406900"/>
              <a:ext cx="114300" cy="161925"/>
            </a:xfrm>
            <a:custGeom>
              <a:avLst/>
              <a:gdLst>
                <a:gd name="T0" fmla="*/ 16 w 38"/>
                <a:gd name="T1" fmla="*/ 0 h 54"/>
                <a:gd name="T2" fmla="*/ 21 w 38"/>
                <a:gd name="T3" fmla="*/ 0 h 54"/>
                <a:gd name="T4" fmla="*/ 21 w 38"/>
                <a:gd name="T5" fmla="*/ 3 h 54"/>
                <a:gd name="T6" fmla="*/ 37 w 38"/>
                <a:gd name="T7" fmla="*/ 17 h 54"/>
                <a:gd name="T8" fmla="*/ 26 w 38"/>
                <a:gd name="T9" fmla="*/ 17 h 54"/>
                <a:gd name="T10" fmla="*/ 21 w 38"/>
                <a:gd name="T11" fmla="*/ 12 h 54"/>
                <a:gd name="T12" fmla="*/ 21 w 38"/>
                <a:gd name="T13" fmla="*/ 20 h 54"/>
                <a:gd name="T14" fmla="*/ 38 w 38"/>
                <a:gd name="T15" fmla="*/ 35 h 54"/>
                <a:gd name="T16" fmla="*/ 21 w 38"/>
                <a:gd name="T17" fmla="*/ 48 h 54"/>
                <a:gd name="T18" fmla="*/ 21 w 38"/>
                <a:gd name="T19" fmla="*/ 54 h 54"/>
                <a:gd name="T20" fmla="*/ 16 w 38"/>
                <a:gd name="T21" fmla="*/ 54 h 54"/>
                <a:gd name="T22" fmla="*/ 16 w 38"/>
                <a:gd name="T23" fmla="*/ 48 h 54"/>
                <a:gd name="T24" fmla="*/ 0 w 38"/>
                <a:gd name="T25" fmla="*/ 34 h 54"/>
                <a:gd name="T26" fmla="*/ 11 w 38"/>
                <a:gd name="T27" fmla="*/ 34 h 54"/>
                <a:gd name="T28" fmla="*/ 16 w 38"/>
                <a:gd name="T29" fmla="*/ 40 h 54"/>
                <a:gd name="T30" fmla="*/ 16 w 38"/>
                <a:gd name="T31" fmla="*/ 30 h 54"/>
                <a:gd name="T32" fmla="*/ 0 w 38"/>
                <a:gd name="T33" fmla="*/ 17 h 54"/>
                <a:gd name="T34" fmla="*/ 16 w 38"/>
                <a:gd name="T35" fmla="*/ 3 h 54"/>
                <a:gd name="T36" fmla="*/ 16 w 38"/>
                <a:gd name="T37" fmla="*/ 0 h 54"/>
                <a:gd name="T38" fmla="*/ 16 w 38"/>
                <a:gd name="T39" fmla="*/ 12 h 54"/>
                <a:gd name="T40" fmla="*/ 11 w 38"/>
                <a:gd name="T41" fmla="*/ 15 h 54"/>
                <a:gd name="T42" fmla="*/ 16 w 38"/>
                <a:gd name="T43" fmla="*/ 19 h 54"/>
                <a:gd name="T44" fmla="*/ 16 w 38"/>
                <a:gd name="T45" fmla="*/ 12 h 54"/>
                <a:gd name="T46" fmla="*/ 21 w 38"/>
                <a:gd name="T47" fmla="*/ 40 h 54"/>
                <a:gd name="T48" fmla="*/ 26 w 38"/>
                <a:gd name="T49" fmla="*/ 36 h 54"/>
                <a:gd name="T50" fmla="*/ 21 w 38"/>
                <a:gd name="T51" fmla="*/ 31 h 54"/>
                <a:gd name="T52" fmla="*/ 21 w 38"/>
                <a:gd name="T53" fmla="*/ 4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8" h="54">
                  <a:moveTo>
                    <a:pt x="16" y="0"/>
                  </a:moveTo>
                  <a:cubicBezTo>
                    <a:pt x="21" y="0"/>
                    <a:pt x="21" y="0"/>
                    <a:pt x="21" y="0"/>
                  </a:cubicBezTo>
                  <a:cubicBezTo>
                    <a:pt x="21" y="3"/>
                    <a:pt x="21" y="3"/>
                    <a:pt x="21" y="3"/>
                  </a:cubicBezTo>
                  <a:cubicBezTo>
                    <a:pt x="29" y="4"/>
                    <a:pt x="37" y="7"/>
                    <a:pt x="37" y="17"/>
                  </a:cubicBezTo>
                  <a:cubicBezTo>
                    <a:pt x="26" y="17"/>
                    <a:pt x="26" y="17"/>
                    <a:pt x="26" y="17"/>
                  </a:cubicBezTo>
                  <a:cubicBezTo>
                    <a:pt x="26" y="14"/>
                    <a:pt x="24" y="12"/>
                    <a:pt x="21" y="12"/>
                  </a:cubicBezTo>
                  <a:cubicBezTo>
                    <a:pt x="21" y="20"/>
                    <a:pt x="21" y="20"/>
                    <a:pt x="21" y="20"/>
                  </a:cubicBezTo>
                  <a:cubicBezTo>
                    <a:pt x="30" y="23"/>
                    <a:pt x="38" y="26"/>
                    <a:pt x="38" y="35"/>
                  </a:cubicBezTo>
                  <a:cubicBezTo>
                    <a:pt x="38" y="45"/>
                    <a:pt x="30" y="48"/>
                    <a:pt x="21" y="48"/>
                  </a:cubicBezTo>
                  <a:cubicBezTo>
                    <a:pt x="21" y="54"/>
                    <a:pt x="21" y="54"/>
                    <a:pt x="21" y="54"/>
                  </a:cubicBezTo>
                  <a:cubicBezTo>
                    <a:pt x="16" y="54"/>
                    <a:pt x="16" y="54"/>
                    <a:pt x="16" y="54"/>
                  </a:cubicBezTo>
                  <a:cubicBezTo>
                    <a:pt x="16" y="48"/>
                    <a:pt x="16" y="48"/>
                    <a:pt x="16" y="48"/>
                  </a:cubicBezTo>
                  <a:cubicBezTo>
                    <a:pt x="7" y="48"/>
                    <a:pt x="0" y="43"/>
                    <a:pt x="0" y="34"/>
                  </a:cubicBezTo>
                  <a:cubicBezTo>
                    <a:pt x="11" y="34"/>
                    <a:pt x="11" y="34"/>
                    <a:pt x="11" y="34"/>
                  </a:cubicBezTo>
                  <a:cubicBezTo>
                    <a:pt x="11" y="37"/>
                    <a:pt x="13" y="39"/>
                    <a:pt x="16" y="40"/>
                  </a:cubicBezTo>
                  <a:cubicBezTo>
                    <a:pt x="16" y="30"/>
                    <a:pt x="16" y="30"/>
                    <a:pt x="16" y="30"/>
                  </a:cubicBezTo>
                  <a:cubicBezTo>
                    <a:pt x="7" y="28"/>
                    <a:pt x="0" y="26"/>
                    <a:pt x="0" y="17"/>
                  </a:cubicBezTo>
                  <a:cubicBezTo>
                    <a:pt x="0" y="7"/>
                    <a:pt x="8" y="5"/>
                    <a:pt x="16" y="3"/>
                  </a:cubicBezTo>
                  <a:lnTo>
                    <a:pt x="16" y="0"/>
                  </a:lnTo>
                  <a:close/>
                  <a:moveTo>
                    <a:pt x="16" y="12"/>
                  </a:moveTo>
                  <a:cubicBezTo>
                    <a:pt x="14" y="12"/>
                    <a:pt x="11" y="13"/>
                    <a:pt x="11" y="15"/>
                  </a:cubicBezTo>
                  <a:cubicBezTo>
                    <a:pt x="11" y="18"/>
                    <a:pt x="14" y="19"/>
                    <a:pt x="16" y="19"/>
                  </a:cubicBezTo>
                  <a:lnTo>
                    <a:pt x="16" y="12"/>
                  </a:lnTo>
                  <a:close/>
                  <a:moveTo>
                    <a:pt x="21" y="40"/>
                  </a:moveTo>
                  <a:cubicBezTo>
                    <a:pt x="24" y="40"/>
                    <a:pt x="26" y="39"/>
                    <a:pt x="26" y="36"/>
                  </a:cubicBezTo>
                  <a:cubicBezTo>
                    <a:pt x="26" y="34"/>
                    <a:pt x="24" y="32"/>
                    <a:pt x="21" y="31"/>
                  </a:cubicBezTo>
                  <a:lnTo>
                    <a:pt x="21"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grpSp>
        <p:nvGrpSpPr>
          <p:cNvPr id="27" name="深度视觉·原创设计 https://www.docer.com/works?userid=22383862"/>
          <p:cNvGrpSpPr/>
          <p:nvPr/>
        </p:nvGrpSpPr>
        <p:grpSpPr>
          <a:xfrm>
            <a:off x="6677026" y="4293661"/>
            <a:ext cx="349250" cy="384176"/>
            <a:chOff x="6677026" y="4213225"/>
            <a:chExt cx="349250" cy="384176"/>
          </a:xfrm>
          <a:solidFill>
            <a:schemeClr val="bg1"/>
          </a:solidFill>
        </p:grpSpPr>
        <p:sp>
          <p:nvSpPr>
            <p:cNvPr id="28" name="深度视觉·原创设计 https://www.docer.com/works?userid=22383862"/>
            <p:cNvSpPr/>
            <p:nvPr/>
          </p:nvSpPr>
          <p:spPr bwMode="auto">
            <a:xfrm>
              <a:off x="6677026" y="4213225"/>
              <a:ext cx="349250" cy="33338"/>
            </a:xfrm>
            <a:custGeom>
              <a:avLst/>
              <a:gdLst>
                <a:gd name="T0" fmla="*/ 116 w 116"/>
                <a:gd name="T1" fmla="*/ 8 h 11"/>
                <a:gd name="T2" fmla="*/ 111 w 116"/>
                <a:gd name="T3" fmla="*/ 11 h 11"/>
                <a:gd name="T4" fmla="*/ 5 w 116"/>
                <a:gd name="T5" fmla="*/ 11 h 11"/>
                <a:gd name="T6" fmla="*/ 0 w 116"/>
                <a:gd name="T7" fmla="*/ 8 h 11"/>
                <a:gd name="T8" fmla="*/ 0 w 116"/>
                <a:gd name="T9" fmla="*/ 3 h 11"/>
                <a:gd name="T10" fmla="*/ 5 w 116"/>
                <a:gd name="T11" fmla="*/ 0 h 11"/>
                <a:gd name="T12" fmla="*/ 111 w 116"/>
                <a:gd name="T13" fmla="*/ 0 h 11"/>
                <a:gd name="T14" fmla="*/ 116 w 116"/>
                <a:gd name="T15" fmla="*/ 3 h 11"/>
                <a:gd name="T16" fmla="*/ 116 w 116"/>
                <a:gd name="T17" fmla="*/ 8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11">
                  <a:moveTo>
                    <a:pt x="116" y="8"/>
                  </a:moveTo>
                  <a:cubicBezTo>
                    <a:pt x="116" y="10"/>
                    <a:pt x="114" y="11"/>
                    <a:pt x="111" y="11"/>
                  </a:cubicBezTo>
                  <a:cubicBezTo>
                    <a:pt x="5" y="11"/>
                    <a:pt x="5" y="11"/>
                    <a:pt x="5" y="11"/>
                  </a:cubicBezTo>
                  <a:cubicBezTo>
                    <a:pt x="2" y="11"/>
                    <a:pt x="0" y="10"/>
                    <a:pt x="0" y="8"/>
                  </a:cubicBezTo>
                  <a:cubicBezTo>
                    <a:pt x="0" y="3"/>
                    <a:pt x="0" y="3"/>
                    <a:pt x="0" y="3"/>
                  </a:cubicBezTo>
                  <a:cubicBezTo>
                    <a:pt x="0" y="2"/>
                    <a:pt x="2" y="0"/>
                    <a:pt x="5" y="0"/>
                  </a:cubicBezTo>
                  <a:cubicBezTo>
                    <a:pt x="111" y="0"/>
                    <a:pt x="111" y="0"/>
                    <a:pt x="111" y="0"/>
                  </a:cubicBezTo>
                  <a:cubicBezTo>
                    <a:pt x="114" y="0"/>
                    <a:pt x="116" y="2"/>
                    <a:pt x="116" y="3"/>
                  </a:cubicBezTo>
                  <a:lnTo>
                    <a:pt x="116"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9" name="深度视觉·原创设计 https://www.docer.com/works?userid=22383862"/>
            <p:cNvSpPr>
              <a:spLocks noEditPoints="1"/>
            </p:cNvSpPr>
            <p:nvPr/>
          </p:nvSpPr>
          <p:spPr bwMode="auto">
            <a:xfrm>
              <a:off x="6694488" y="4265613"/>
              <a:ext cx="311150" cy="331788"/>
            </a:xfrm>
            <a:custGeom>
              <a:avLst/>
              <a:gdLst>
                <a:gd name="T0" fmla="*/ 93 w 103"/>
                <a:gd name="T1" fmla="*/ 100 h 110"/>
                <a:gd name="T2" fmla="*/ 53 w 103"/>
                <a:gd name="T3" fmla="*/ 59 h 110"/>
                <a:gd name="T4" fmla="*/ 100 w 103"/>
                <a:gd name="T5" fmla="*/ 0 h 110"/>
                <a:gd name="T6" fmla="*/ 4 w 103"/>
                <a:gd name="T7" fmla="*/ 59 h 110"/>
                <a:gd name="T8" fmla="*/ 49 w 103"/>
                <a:gd name="T9" fmla="*/ 76 h 110"/>
                <a:gd name="T10" fmla="*/ 6 w 103"/>
                <a:gd name="T11" fmla="*/ 98 h 110"/>
                <a:gd name="T12" fmla="*/ 6 w 103"/>
                <a:gd name="T13" fmla="*/ 110 h 110"/>
                <a:gd name="T14" fmla="*/ 12 w 103"/>
                <a:gd name="T15" fmla="*/ 102 h 110"/>
                <a:gd name="T16" fmla="*/ 49 w 103"/>
                <a:gd name="T17" fmla="*/ 97 h 110"/>
                <a:gd name="T18" fmla="*/ 51 w 103"/>
                <a:gd name="T19" fmla="*/ 108 h 110"/>
                <a:gd name="T20" fmla="*/ 53 w 103"/>
                <a:gd name="T21" fmla="*/ 97 h 110"/>
                <a:gd name="T22" fmla="*/ 91 w 103"/>
                <a:gd name="T23" fmla="*/ 102 h 110"/>
                <a:gd name="T24" fmla="*/ 97 w 103"/>
                <a:gd name="T25" fmla="*/ 110 h 110"/>
                <a:gd name="T26" fmla="*/ 97 w 103"/>
                <a:gd name="T27" fmla="*/ 98 h 110"/>
                <a:gd name="T28" fmla="*/ 74 w 103"/>
                <a:gd name="T29" fmla="*/ 10 h 110"/>
                <a:gd name="T30" fmla="*/ 83 w 103"/>
                <a:gd name="T31" fmla="*/ 12 h 110"/>
                <a:gd name="T32" fmla="*/ 72 w 103"/>
                <a:gd name="T33" fmla="*/ 45 h 110"/>
                <a:gd name="T34" fmla="*/ 56 w 103"/>
                <a:gd name="T35" fmla="*/ 26 h 110"/>
                <a:gd name="T36" fmla="*/ 65 w 103"/>
                <a:gd name="T37" fmla="*/ 24 h 110"/>
                <a:gd name="T38" fmla="*/ 66 w 103"/>
                <a:gd name="T39" fmla="*/ 45 h 110"/>
                <a:gd name="T40" fmla="*/ 56 w 103"/>
                <a:gd name="T41" fmla="*/ 26 h 110"/>
                <a:gd name="T42" fmla="*/ 41 w 103"/>
                <a:gd name="T43" fmla="*/ 31 h 110"/>
                <a:gd name="T44" fmla="*/ 50 w 103"/>
                <a:gd name="T45" fmla="*/ 33 h 110"/>
                <a:gd name="T46" fmla="*/ 39 w 103"/>
                <a:gd name="T47" fmla="*/ 45 h 110"/>
                <a:gd name="T48" fmla="*/ 23 w 103"/>
                <a:gd name="T49" fmla="*/ 37 h 110"/>
                <a:gd name="T50" fmla="*/ 32 w 103"/>
                <a:gd name="T51" fmla="*/ 36 h 110"/>
                <a:gd name="T52" fmla="*/ 34 w 103"/>
                <a:gd name="T53" fmla="*/ 45 h 110"/>
                <a:gd name="T54" fmla="*/ 23 w 103"/>
                <a:gd name="T55" fmla="*/ 37 h 110"/>
                <a:gd name="T56" fmla="*/ 16 w 103"/>
                <a:gd name="T57" fmla="*/ 52 h 110"/>
                <a:gd name="T58" fmla="*/ 14 w 103"/>
                <a:gd name="T59" fmla="*/ 10 h 110"/>
                <a:gd name="T60" fmla="*/ 18 w 103"/>
                <a:gd name="T61" fmla="*/ 10 h 110"/>
                <a:gd name="T62" fmla="*/ 87 w 103"/>
                <a:gd name="T63" fmla="*/ 49 h 110"/>
                <a:gd name="T64" fmla="*/ 87 w 103"/>
                <a:gd name="T65" fmla="*/ 52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110">
                  <a:moveTo>
                    <a:pt x="97" y="98"/>
                  </a:moveTo>
                  <a:cubicBezTo>
                    <a:pt x="96" y="98"/>
                    <a:pt x="94" y="99"/>
                    <a:pt x="93" y="100"/>
                  </a:cubicBezTo>
                  <a:cubicBezTo>
                    <a:pt x="53" y="76"/>
                    <a:pt x="53" y="76"/>
                    <a:pt x="53" y="76"/>
                  </a:cubicBezTo>
                  <a:cubicBezTo>
                    <a:pt x="53" y="59"/>
                    <a:pt x="53" y="59"/>
                    <a:pt x="53" y="59"/>
                  </a:cubicBezTo>
                  <a:cubicBezTo>
                    <a:pt x="100" y="59"/>
                    <a:pt x="100" y="59"/>
                    <a:pt x="100" y="59"/>
                  </a:cubicBezTo>
                  <a:cubicBezTo>
                    <a:pt x="100" y="0"/>
                    <a:pt x="100" y="0"/>
                    <a:pt x="100" y="0"/>
                  </a:cubicBezTo>
                  <a:cubicBezTo>
                    <a:pt x="4" y="0"/>
                    <a:pt x="4" y="0"/>
                    <a:pt x="4" y="0"/>
                  </a:cubicBezTo>
                  <a:cubicBezTo>
                    <a:pt x="4" y="59"/>
                    <a:pt x="4" y="59"/>
                    <a:pt x="4" y="59"/>
                  </a:cubicBezTo>
                  <a:cubicBezTo>
                    <a:pt x="49" y="59"/>
                    <a:pt x="49" y="59"/>
                    <a:pt x="49" y="59"/>
                  </a:cubicBezTo>
                  <a:cubicBezTo>
                    <a:pt x="49" y="76"/>
                    <a:pt x="49" y="76"/>
                    <a:pt x="49" y="76"/>
                  </a:cubicBezTo>
                  <a:cubicBezTo>
                    <a:pt x="10" y="100"/>
                    <a:pt x="10" y="100"/>
                    <a:pt x="10" y="100"/>
                  </a:cubicBezTo>
                  <a:cubicBezTo>
                    <a:pt x="9" y="99"/>
                    <a:pt x="8" y="98"/>
                    <a:pt x="6" y="98"/>
                  </a:cubicBezTo>
                  <a:cubicBezTo>
                    <a:pt x="3" y="98"/>
                    <a:pt x="0" y="101"/>
                    <a:pt x="0" y="104"/>
                  </a:cubicBezTo>
                  <a:cubicBezTo>
                    <a:pt x="0" y="107"/>
                    <a:pt x="3" y="110"/>
                    <a:pt x="6" y="110"/>
                  </a:cubicBezTo>
                  <a:cubicBezTo>
                    <a:pt x="9" y="110"/>
                    <a:pt x="12" y="107"/>
                    <a:pt x="12" y="104"/>
                  </a:cubicBezTo>
                  <a:cubicBezTo>
                    <a:pt x="12" y="103"/>
                    <a:pt x="12" y="103"/>
                    <a:pt x="12" y="102"/>
                  </a:cubicBezTo>
                  <a:cubicBezTo>
                    <a:pt x="49" y="80"/>
                    <a:pt x="49" y="80"/>
                    <a:pt x="49" y="80"/>
                  </a:cubicBezTo>
                  <a:cubicBezTo>
                    <a:pt x="49" y="97"/>
                    <a:pt x="49" y="97"/>
                    <a:pt x="49" y="97"/>
                  </a:cubicBezTo>
                  <a:cubicBezTo>
                    <a:pt x="47" y="98"/>
                    <a:pt x="45" y="100"/>
                    <a:pt x="45" y="103"/>
                  </a:cubicBezTo>
                  <a:cubicBezTo>
                    <a:pt x="45" y="106"/>
                    <a:pt x="48" y="108"/>
                    <a:pt x="51" y="108"/>
                  </a:cubicBezTo>
                  <a:cubicBezTo>
                    <a:pt x="54" y="108"/>
                    <a:pt x="57" y="106"/>
                    <a:pt x="57" y="103"/>
                  </a:cubicBezTo>
                  <a:cubicBezTo>
                    <a:pt x="57" y="100"/>
                    <a:pt x="55" y="98"/>
                    <a:pt x="53" y="97"/>
                  </a:cubicBezTo>
                  <a:cubicBezTo>
                    <a:pt x="53" y="79"/>
                    <a:pt x="53" y="79"/>
                    <a:pt x="53" y="79"/>
                  </a:cubicBezTo>
                  <a:cubicBezTo>
                    <a:pt x="91" y="102"/>
                    <a:pt x="91" y="102"/>
                    <a:pt x="91" y="102"/>
                  </a:cubicBezTo>
                  <a:cubicBezTo>
                    <a:pt x="91" y="103"/>
                    <a:pt x="91" y="103"/>
                    <a:pt x="91" y="104"/>
                  </a:cubicBezTo>
                  <a:cubicBezTo>
                    <a:pt x="91" y="107"/>
                    <a:pt x="94" y="110"/>
                    <a:pt x="97" y="110"/>
                  </a:cubicBezTo>
                  <a:cubicBezTo>
                    <a:pt x="100" y="110"/>
                    <a:pt x="103" y="107"/>
                    <a:pt x="103" y="104"/>
                  </a:cubicBezTo>
                  <a:cubicBezTo>
                    <a:pt x="103" y="101"/>
                    <a:pt x="100" y="98"/>
                    <a:pt x="97" y="98"/>
                  </a:cubicBezTo>
                  <a:close/>
                  <a:moveTo>
                    <a:pt x="72" y="12"/>
                  </a:moveTo>
                  <a:cubicBezTo>
                    <a:pt x="72" y="11"/>
                    <a:pt x="73" y="10"/>
                    <a:pt x="74" y="10"/>
                  </a:cubicBezTo>
                  <a:cubicBezTo>
                    <a:pt x="81" y="10"/>
                    <a:pt x="81" y="10"/>
                    <a:pt x="81" y="10"/>
                  </a:cubicBezTo>
                  <a:cubicBezTo>
                    <a:pt x="82" y="10"/>
                    <a:pt x="83" y="11"/>
                    <a:pt x="83" y="12"/>
                  </a:cubicBezTo>
                  <a:cubicBezTo>
                    <a:pt x="83" y="45"/>
                    <a:pt x="83" y="45"/>
                    <a:pt x="83" y="45"/>
                  </a:cubicBezTo>
                  <a:cubicBezTo>
                    <a:pt x="72" y="45"/>
                    <a:pt x="72" y="45"/>
                    <a:pt x="72" y="45"/>
                  </a:cubicBezTo>
                  <a:lnTo>
                    <a:pt x="72" y="12"/>
                  </a:lnTo>
                  <a:close/>
                  <a:moveTo>
                    <a:pt x="56" y="26"/>
                  </a:moveTo>
                  <a:cubicBezTo>
                    <a:pt x="56" y="25"/>
                    <a:pt x="56" y="24"/>
                    <a:pt x="57" y="24"/>
                  </a:cubicBezTo>
                  <a:cubicBezTo>
                    <a:pt x="65" y="24"/>
                    <a:pt x="65" y="24"/>
                    <a:pt x="65" y="24"/>
                  </a:cubicBezTo>
                  <a:cubicBezTo>
                    <a:pt x="66" y="24"/>
                    <a:pt x="66" y="25"/>
                    <a:pt x="66" y="26"/>
                  </a:cubicBezTo>
                  <a:cubicBezTo>
                    <a:pt x="66" y="45"/>
                    <a:pt x="66" y="45"/>
                    <a:pt x="66" y="45"/>
                  </a:cubicBezTo>
                  <a:cubicBezTo>
                    <a:pt x="56" y="45"/>
                    <a:pt x="56" y="45"/>
                    <a:pt x="56" y="45"/>
                  </a:cubicBezTo>
                  <a:lnTo>
                    <a:pt x="56" y="26"/>
                  </a:lnTo>
                  <a:close/>
                  <a:moveTo>
                    <a:pt x="39" y="33"/>
                  </a:moveTo>
                  <a:cubicBezTo>
                    <a:pt x="39" y="32"/>
                    <a:pt x="40" y="31"/>
                    <a:pt x="41" y="31"/>
                  </a:cubicBezTo>
                  <a:cubicBezTo>
                    <a:pt x="48" y="31"/>
                    <a:pt x="48" y="31"/>
                    <a:pt x="48" y="31"/>
                  </a:cubicBezTo>
                  <a:cubicBezTo>
                    <a:pt x="49" y="31"/>
                    <a:pt x="50" y="32"/>
                    <a:pt x="50" y="33"/>
                  </a:cubicBezTo>
                  <a:cubicBezTo>
                    <a:pt x="50" y="45"/>
                    <a:pt x="50" y="45"/>
                    <a:pt x="50" y="45"/>
                  </a:cubicBezTo>
                  <a:cubicBezTo>
                    <a:pt x="39" y="45"/>
                    <a:pt x="39" y="45"/>
                    <a:pt x="39" y="45"/>
                  </a:cubicBezTo>
                  <a:lnTo>
                    <a:pt x="39" y="33"/>
                  </a:lnTo>
                  <a:close/>
                  <a:moveTo>
                    <a:pt x="23" y="37"/>
                  </a:moveTo>
                  <a:cubicBezTo>
                    <a:pt x="23" y="36"/>
                    <a:pt x="24" y="36"/>
                    <a:pt x="25" y="36"/>
                  </a:cubicBezTo>
                  <a:cubicBezTo>
                    <a:pt x="32" y="36"/>
                    <a:pt x="32" y="36"/>
                    <a:pt x="32" y="36"/>
                  </a:cubicBezTo>
                  <a:cubicBezTo>
                    <a:pt x="33" y="36"/>
                    <a:pt x="34" y="36"/>
                    <a:pt x="34" y="37"/>
                  </a:cubicBezTo>
                  <a:cubicBezTo>
                    <a:pt x="34" y="45"/>
                    <a:pt x="34" y="45"/>
                    <a:pt x="34" y="45"/>
                  </a:cubicBezTo>
                  <a:cubicBezTo>
                    <a:pt x="23" y="45"/>
                    <a:pt x="23" y="45"/>
                    <a:pt x="23" y="45"/>
                  </a:cubicBezTo>
                  <a:lnTo>
                    <a:pt x="23" y="37"/>
                  </a:lnTo>
                  <a:close/>
                  <a:moveTo>
                    <a:pt x="16" y="52"/>
                  </a:moveTo>
                  <a:cubicBezTo>
                    <a:pt x="16" y="52"/>
                    <a:pt x="16" y="52"/>
                    <a:pt x="16" y="52"/>
                  </a:cubicBezTo>
                  <a:cubicBezTo>
                    <a:pt x="15" y="52"/>
                    <a:pt x="14" y="51"/>
                    <a:pt x="14" y="50"/>
                  </a:cubicBezTo>
                  <a:cubicBezTo>
                    <a:pt x="14" y="10"/>
                    <a:pt x="14" y="10"/>
                    <a:pt x="14" y="10"/>
                  </a:cubicBezTo>
                  <a:cubicBezTo>
                    <a:pt x="14" y="10"/>
                    <a:pt x="15" y="9"/>
                    <a:pt x="16" y="9"/>
                  </a:cubicBezTo>
                  <a:cubicBezTo>
                    <a:pt x="17" y="9"/>
                    <a:pt x="18" y="10"/>
                    <a:pt x="18" y="10"/>
                  </a:cubicBezTo>
                  <a:cubicBezTo>
                    <a:pt x="18" y="49"/>
                    <a:pt x="18" y="49"/>
                    <a:pt x="18" y="49"/>
                  </a:cubicBezTo>
                  <a:cubicBezTo>
                    <a:pt x="87" y="49"/>
                    <a:pt x="87" y="49"/>
                    <a:pt x="87" y="49"/>
                  </a:cubicBezTo>
                  <a:cubicBezTo>
                    <a:pt x="88" y="49"/>
                    <a:pt x="89" y="49"/>
                    <a:pt x="89" y="50"/>
                  </a:cubicBezTo>
                  <a:cubicBezTo>
                    <a:pt x="89" y="51"/>
                    <a:pt x="88" y="52"/>
                    <a:pt x="87" y="52"/>
                  </a:cubicBezTo>
                  <a:lnTo>
                    <a:pt x="16"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grpSp>
      <p:sp>
        <p:nvSpPr>
          <p:cNvPr id="30" name="深度视觉·原创设计 https://www.docer.com/works?userid=22383862"/>
          <p:cNvSpPr/>
          <p:nvPr/>
        </p:nvSpPr>
        <p:spPr>
          <a:xfrm>
            <a:off x="8758237" y="2355856"/>
            <a:ext cx="1930400" cy="1322070"/>
          </a:xfrm>
          <a:prstGeom prst="rect">
            <a:avLst/>
          </a:prstGeom>
        </p:spPr>
        <p:txBody>
          <a:bodyPr wrap="square">
            <a:spAutoFit/>
          </a:bodyPr>
          <a:lstStyle/>
          <a:p>
            <a:pPr>
              <a:buNone/>
            </a:pPr>
            <a:r>
              <a:rPr lang="zh-CN" altLang="en-US" sz="2000">
                <a:sym typeface="+mn-ea"/>
              </a:rPr>
              <a:t>是否大学生、是否黑名单用户、是否实名认证等</a:t>
            </a:r>
            <a:endParaRPr lang="zh-CN" altLang="en-US" sz="2000" dirty="0">
              <a:solidFill>
                <a:schemeClr val="bg1">
                  <a:lumMod val="50000"/>
                </a:schemeClr>
              </a:solidFill>
              <a:latin typeface="汉仪正圆-55W" panose="00020600040101010101" pitchFamily="18" charset="-122"/>
              <a:ea typeface="汉仪正圆-55W" panose="00020600040101010101" pitchFamily="18" charset="-122"/>
              <a:sym typeface="+mn-ea"/>
            </a:endParaRPr>
          </a:p>
        </p:txBody>
      </p:sp>
      <p:sp>
        <p:nvSpPr>
          <p:cNvPr id="31" name="深度视觉·原创设计 https://www.docer.com/works?userid=22383862"/>
          <p:cNvSpPr/>
          <p:nvPr/>
        </p:nvSpPr>
        <p:spPr>
          <a:xfrm>
            <a:off x="8757920" y="2034540"/>
            <a:ext cx="1685925" cy="4603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身份特征</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2" name="深度视觉·原创设计 https://www.docer.com/works?userid=22383862"/>
          <p:cNvSpPr/>
          <p:nvPr/>
        </p:nvSpPr>
        <p:spPr>
          <a:xfrm>
            <a:off x="8758237" y="4651294"/>
            <a:ext cx="1930400" cy="1322070"/>
          </a:xfrm>
          <a:prstGeom prst="rect">
            <a:avLst/>
          </a:prstGeom>
        </p:spPr>
        <p:txBody>
          <a:bodyPr wrap="square">
            <a:spAutoFit/>
          </a:bodyPr>
          <a:lstStyle/>
          <a:p>
            <a:pPr>
              <a:buNone/>
            </a:pPr>
            <a:r>
              <a:rPr lang="zh-CN" altLang="en-US" sz="2000">
                <a:sym typeface="+mn-ea"/>
              </a:rPr>
              <a:t>近</a:t>
            </a:r>
            <a:r>
              <a:rPr lang="en-US" altLang="zh-CN" sz="2000">
                <a:sym typeface="+mn-ea"/>
              </a:rPr>
              <a:t>6</a:t>
            </a:r>
            <a:r>
              <a:rPr lang="zh-CN" altLang="en-US" sz="2000">
                <a:sym typeface="+mn-ea"/>
              </a:rPr>
              <a:t>个月平均消费、当月话费、最近一次充值等</a:t>
            </a:r>
            <a:endParaRPr lang="zh-CN" altLang="en-US" sz="2000" dirty="0">
              <a:solidFill>
                <a:schemeClr val="bg1">
                  <a:lumMod val="50000"/>
                </a:schemeClr>
              </a:solidFill>
              <a:latin typeface="汉仪正圆-55W" panose="00020600040101010101" pitchFamily="18" charset="-122"/>
              <a:ea typeface="汉仪正圆-55W" panose="00020600040101010101" pitchFamily="18" charset="-122"/>
              <a:sym typeface="+mn-ea"/>
            </a:endParaRPr>
          </a:p>
        </p:txBody>
      </p:sp>
      <p:sp>
        <p:nvSpPr>
          <p:cNvPr id="33" name="深度视觉·原创设计 https://www.docer.com/works?userid=22383862"/>
          <p:cNvSpPr/>
          <p:nvPr/>
        </p:nvSpPr>
        <p:spPr>
          <a:xfrm>
            <a:off x="8757920" y="4330065"/>
            <a:ext cx="1670050" cy="4603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消费能力</a:t>
            </a:r>
            <a:endPar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4" name="深度视觉·原创设计 https://www.docer.com/works?userid=22383862"/>
          <p:cNvSpPr/>
          <p:nvPr/>
        </p:nvSpPr>
        <p:spPr>
          <a:xfrm>
            <a:off x="649605" y="2458720"/>
            <a:ext cx="2784475" cy="1527175"/>
          </a:xfrm>
          <a:prstGeom prst="rect">
            <a:avLst/>
          </a:prstGeom>
        </p:spPr>
        <p:txBody>
          <a:bodyPr wrap="square">
            <a:noAutofit/>
          </a:bodyPr>
          <a:lstStyle/>
          <a:p>
            <a:pPr>
              <a:buNone/>
            </a:pPr>
            <a:r>
              <a:rPr lang="zh-CN" altLang="en-US" sz="2000">
                <a:sym typeface="+mn-ea"/>
              </a:rPr>
              <a:t>当月金融理财类应用使用总次数、当月视频播放类应用使用次数等</a:t>
            </a:r>
            <a:endParaRPr lang="zh-CN" altLang="en-US" sz="2000" dirty="0">
              <a:solidFill>
                <a:schemeClr val="bg1">
                  <a:lumMod val="50000"/>
                </a:schemeClr>
              </a:solidFill>
              <a:latin typeface="汉仪正圆-55W" panose="00020600040101010101" pitchFamily="18" charset="-122"/>
              <a:ea typeface="汉仪正圆-55W" panose="00020600040101010101" pitchFamily="18" charset="-122"/>
              <a:sym typeface="+mn-ea"/>
            </a:endParaRPr>
          </a:p>
        </p:txBody>
      </p:sp>
      <p:sp>
        <p:nvSpPr>
          <p:cNvPr id="35" name="深度视觉·原创设计 https://www.docer.com/works?userid=22383862"/>
          <p:cNvSpPr/>
          <p:nvPr/>
        </p:nvSpPr>
        <p:spPr>
          <a:xfrm>
            <a:off x="1328420" y="2111375"/>
            <a:ext cx="2185035" cy="4603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应用行为偏好</a:t>
            </a:r>
            <a:endParaRPr kumimoji="0" lang="zh-CN" altLang="en-US" sz="2400" b="1" i="0" u="none" strike="noStrike" kern="1200" cap="none" spc="0" normalizeH="0" baseline="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36" name="深度视觉·原创设计 https://www.docer.com/works?userid=22383862"/>
          <p:cNvSpPr/>
          <p:nvPr/>
        </p:nvSpPr>
        <p:spPr>
          <a:xfrm>
            <a:off x="1503363" y="4651294"/>
            <a:ext cx="1930400" cy="1322070"/>
          </a:xfrm>
          <a:prstGeom prst="rect">
            <a:avLst/>
          </a:prstGeom>
        </p:spPr>
        <p:txBody>
          <a:bodyPr wrap="square">
            <a:spAutoFit/>
          </a:bodyPr>
          <a:lstStyle/>
          <a:p>
            <a:pPr>
              <a:buNone/>
            </a:pPr>
            <a:r>
              <a:rPr lang="zh-CN" altLang="en-US" sz="2000">
                <a:sym typeface="+mn-ea"/>
              </a:rPr>
              <a:t>近三个月月均出现商场次数、当月是否景点游览等</a:t>
            </a:r>
            <a:endParaRPr lang="zh-CN" altLang="en-US" sz="2000" dirty="0">
              <a:solidFill>
                <a:schemeClr val="bg1">
                  <a:lumMod val="50000"/>
                </a:schemeClr>
              </a:solidFill>
              <a:latin typeface="汉仪正圆-55W" panose="00020600040101010101" pitchFamily="18" charset="-122"/>
              <a:ea typeface="汉仪正圆-55W" panose="00020600040101010101" pitchFamily="18" charset="-122"/>
              <a:sym typeface="+mn-ea"/>
            </a:endParaRPr>
          </a:p>
        </p:txBody>
      </p:sp>
      <p:sp>
        <p:nvSpPr>
          <p:cNvPr id="37" name="深度视觉·原创设计 https://www.docer.com/works?userid=22383862"/>
          <p:cNvSpPr/>
          <p:nvPr/>
        </p:nvSpPr>
        <p:spPr>
          <a:xfrm>
            <a:off x="2341622" y="4330051"/>
            <a:ext cx="1092141" cy="829945"/>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位置轨迹</a:t>
            </a:r>
            <a:endParaRPr lang="zh-CN" altLang="en-US" sz="2400" b="1"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42" name="文本框 41"/>
          <p:cNvSpPr txBox="1"/>
          <p:nvPr/>
        </p:nvSpPr>
        <p:spPr>
          <a:xfrm>
            <a:off x="3274695" y="915670"/>
            <a:ext cx="6539865" cy="922020"/>
          </a:xfrm>
          <a:prstGeom prst="rect">
            <a:avLst/>
          </a:prstGeom>
          <a:noFill/>
        </p:spPr>
        <p:txBody>
          <a:bodyPr wrap="square" rtlCol="0" anchor="t">
            <a:spAutoFit/>
          </a:bodyPr>
          <a:p>
            <a:pPr marL="0" marR="0" lvl="0" indent="0" algn="ctr" defTabSz="914400" rtl="0" eaLnBrk="1" fontAlgn="auto" latinLnBrk="0" hangingPunct="1">
              <a:lnSpc>
                <a:spcPct val="100000"/>
              </a:lnSpc>
              <a:spcBef>
                <a:spcPts val="0"/>
              </a:spcBef>
              <a:spcAft>
                <a:spcPts val="0"/>
              </a:spcAft>
              <a:buClrTx/>
              <a:buSzTx/>
              <a:buFontTx/>
              <a:buNone/>
              <a:defRPr/>
            </a:pPr>
            <a:r>
              <a:rPr lang="zh-CN" altLang="en-US" spc="30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从多方面描绘用户：身份特征、消费能力、位置轨迹、应用行为偏好···</a:t>
            </a:r>
            <a:endParaRPr lang="zh-CN" altLang="en-US" spc="300" noProof="0" dirty="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pPr marL="0" marR="0" lvl="0" indent="0" algn="ctr" defTabSz="914400" rtl="0" eaLnBrk="1" fontAlgn="auto" latinLnBrk="0" hangingPunct="1">
              <a:lnSpc>
                <a:spcPct val="100000"/>
              </a:lnSpc>
              <a:spcBef>
                <a:spcPts val="0"/>
              </a:spcBef>
              <a:spcAft>
                <a:spcPts val="0"/>
              </a:spcAft>
              <a:buClrTx/>
              <a:buSzTx/>
              <a:buFontTx/>
              <a:buNone/>
              <a:defRPr/>
            </a:pPr>
            <a:r>
              <a:rPr lang="zh-CN" altLang="en-US"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我们接下来根据原始特征来构造新的特征去对信用分进行预测</a:t>
            </a:r>
            <a:endParaRPr lang="zh-CN" altLang="en-US"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1000"/>
                                        <p:tgtEl>
                                          <p:spTgt spid="31"/>
                                        </p:tgtEl>
                                      </p:cBhvr>
                                    </p:animEffect>
                                    <p:anim calcmode="lin" valueType="num">
                                      <p:cBhvr>
                                        <p:cTn id="13" dur="1000" fill="hold"/>
                                        <p:tgtEl>
                                          <p:spTgt spid="31"/>
                                        </p:tgtEl>
                                        <p:attrNameLst>
                                          <p:attrName>ppt_x</p:attrName>
                                        </p:attrNameLst>
                                      </p:cBhvr>
                                      <p:tavLst>
                                        <p:tav tm="0">
                                          <p:val>
                                            <p:strVal val="#ppt_x"/>
                                          </p:val>
                                        </p:tav>
                                        <p:tav tm="100000">
                                          <p:val>
                                            <p:strVal val="#ppt_x"/>
                                          </p:val>
                                        </p:tav>
                                      </p:tavLst>
                                    </p:anim>
                                    <p:anim calcmode="lin" valueType="num">
                                      <p:cBhvr>
                                        <p:cTn id="14" dur="1000" fill="hold"/>
                                        <p:tgtEl>
                                          <p:spTgt spid="31"/>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1000"/>
                                        <p:tgtEl>
                                          <p:spTgt spid="32"/>
                                        </p:tgtEl>
                                      </p:cBhvr>
                                    </p:animEffect>
                                    <p:anim calcmode="lin" valueType="num">
                                      <p:cBhvr>
                                        <p:cTn id="19" dur="1000" fill="hold"/>
                                        <p:tgtEl>
                                          <p:spTgt spid="32"/>
                                        </p:tgtEl>
                                        <p:attrNameLst>
                                          <p:attrName>ppt_x</p:attrName>
                                        </p:attrNameLst>
                                      </p:cBhvr>
                                      <p:tavLst>
                                        <p:tav tm="0">
                                          <p:val>
                                            <p:strVal val="#ppt_x"/>
                                          </p:val>
                                        </p:tav>
                                        <p:tav tm="100000">
                                          <p:val>
                                            <p:strVal val="#ppt_x"/>
                                          </p:val>
                                        </p:tav>
                                      </p:tavLst>
                                    </p:anim>
                                    <p:anim calcmode="lin" valueType="num">
                                      <p:cBhvr>
                                        <p:cTn id="20" dur="1000" fill="hold"/>
                                        <p:tgtEl>
                                          <p:spTgt spid="32"/>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Effect transition="in" filter="fade">
                                      <p:cBhvr>
                                        <p:cTn id="23" dur="1000"/>
                                        <p:tgtEl>
                                          <p:spTgt spid="33"/>
                                        </p:tgtEl>
                                      </p:cBhvr>
                                    </p:animEffect>
                                    <p:anim calcmode="lin" valueType="num">
                                      <p:cBhvr>
                                        <p:cTn id="24" dur="1000" fill="hold"/>
                                        <p:tgtEl>
                                          <p:spTgt spid="33"/>
                                        </p:tgtEl>
                                        <p:attrNameLst>
                                          <p:attrName>ppt_x</p:attrName>
                                        </p:attrNameLst>
                                      </p:cBhvr>
                                      <p:tavLst>
                                        <p:tav tm="0">
                                          <p:val>
                                            <p:strVal val="#ppt_x"/>
                                          </p:val>
                                        </p:tav>
                                        <p:tav tm="100000">
                                          <p:val>
                                            <p:strVal val="#ppt_x"/>
                                          </p:val>
                                        </p:tav>
                                      </p:tavLst>
                                    </p:anim>
                                    <p:anim calcmode="lin" valueType="num">
                                      <p:cBhvr>
                                        <p:cTn id="25" dur="1000" fill="hold"/>
                                        <p:tgtEl>
                                          <p:spTgt spid="33"/>
                                        </p:tgtEl>
                                        <p:attrNameLst>
                                          <p:attrName>ppt_y</p:attrName>
                                        </p:attrNameLst>
                                      </p:cBhvr>
                                      <p:tavLst>
                                        <p:tav tm="0">
                                          <p:val>
                                            <p:strVal val="#ppt_y+.1"/>
                                          </p:val>
                                        </p:tav>
                                        <p:tav tm="100000">
                                          <p:val>
                                            <p:strVal val="#ppt_y"/>
                                          </p:val>
                                        </p:tav>
                                      </p:tavLst>
                                    </p:anim>
                                  </p:childTnLst>
                                </p:cTn>
                              </p:par>
                            </p:childTnLst>
                          </p:cTn>
                        </p:par>
                        <p:par>
                          <p:cTn id="26" fill="hold">
                            <p:stCondLst>
                              <p:cond delay="2000"/>
                            </p:stCondLst>
                            <p:childTnLst>
                              <p:par>
                                <p:cTn id="27" presetID="42" presetClass="entr" presetSubtype="0" fill="hold" grpId="0"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1000"/>
                                        <p:tgtEl>
                                          <p:spTgt spid="34"/>
                                        </p:tgtEl>
                                      </p:cBhvr>
                                    </p:animEffect>
                                    <p:anim calcmode="lin" valueType="num">
                                      <p:cBhvr>
                                        <p:cTn id="30" dur="1000" fill="hold"/>
                                        <p:tgtEl>
                                          <p:spTgt spid="34"/>
                                        </p:tgtEl>
                                        <p:attrNameLst>
                                          <p:attrName>ppt_x</p:attrName>
                                        </p:attrNameLst>
                                      </p:cBhvr>
                                      <p:tavLst>
                                        <p:tav tm="0">
                                          <p:val>
                                            <p:strVal val="#ppt_x"/>
                                          </p:val>
                                        </p:tav>
                                        <p:tav tm="100000">
                                          <p:val>
                                            <p:strVal val="#ppt_x"/>
                                          </p:val>
                                        </p:tav>
                                      </p:tavLst>
                                    </p:anim>
                                    <p:anim calcmode="lin" valueType="num">
                                      <p:cBhvr>
                                        <p:cTn id="31" dur="1000" fill="hold"/>
                                        <p:tgtEl>
                                          <p:spTgt spid="34"/>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1000"/>
                                        <p:tgtEl>
                                          <p:spTgt spid="35"/>
                                        </p:tgtEl>
                                      </p:cBhvr>
                                    </p:animEffect>
                                    <p:anim calcmode="lin" valueType="num">
                                      <p:cBhvr>
                                        <p:cTn id="35" dur="1000" fill="hold"/>
                                        <p:tgtEl>
                                          <p:spTgt spid="35"/>
                                        </p:tgtEl>
                                        <p:attrNameLst>
                                          <p:attrName>ppt_x</p:attrName>
                                        </p:attrNameLst>
                                      </p:cBhvr>
                                      <p:tavLst>
                                        <p:tav tm="0">
                                          <p:val>
                                            <p:strVal val="#ppt_x"/>
                                          </p:val>
                                        </p:tav>
                                        <p:tav tm="100000">
                                          <p:val>
                                            <p:strVal val="#ppt_x"/>
                                          </p:val>
                                        </p:tav>
                                      </p:tavLst>
                                    </p:anim>
                                    <p:anim calcmode="lin" valueType="num">
                                      <p:cBhvr>
                                        <p:cTn id="36" dur="1000" fill="hold"/>
                                        <p:tgtEl>
                                          <p:spTgt spid="3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42" presetClass="entr" presetSubtype="0" fill="hold" grpId="0" nodeType="after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fade">
                                      <p:cBhvr>
                                        <p:cTn id="40" dur="1000"/>
                                        <p:tgtEl>
                                          <p:spTgt spid="36"/>
                                        </p:tgtEl>
                                      </p:cBhvr>
                                    </p:animEffect>
                                    <p:anim calcmode="lin" valueType="num">
                                      <p:cBhvr>
                                        <p:cTn id="41" dur="1000" fill="hold"/>
                                        <p:tgtEl>
                                          <p:spTgt spid="36"/>
                                        </p:tgtEl>
                                        <p:attrNameLst>
                                          <p:attrName>ppt_x</p:attrName>
                                        </p:attrNameLst>
                                      </p:cBhvr>
                                      <p:tavLst>
                                        <p:tav tm="0">
                                          <p:val>
                                            <p:strVal val="#ppt_x"/>
                                          </p:val>
                                        </p:tav>
                                        <p:tav tm="100000">
                                          <p:val>
                                            <p:strVal val="#ppt_x"/>
                                          </p:val>
                                        </p:tav>
                                      </p:tavLst>
                                    </p:anim>
                                    <p:anim calcmode="lin" valueType="num">
                                      <p:cBhvr>
                                        <p:cTn id="42" dur="1000" fill="hold"/>
                                        <p:tgtEl>
                                          <p:spTgt spid="36"/>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fade">
                                      <p:cBhvr>
                                        <p:cTn id="45" dur="1000"/>
                                        <p:tgtEl>
                                          <p:spTgt spid="37"/>
                                        </p:tgtEl>
                                      </p:cBhvr>
                                    </p:animEffect>
                                    <p:anim calcmode="lin" valueType="num">
                                      <p:cBhvr>
                                        <p:cTn id="46" dur="1000" fill="hold"/>
                                        <p:tgtEl>
                                          <p:spTgt spid="37"/>
                                        </p:tgtEl>
                                        <p:attrNameLst>
                                          <p:attrName>ppt_x</p:attrName>
                                        </p:attrNameLst>
                                      </p:cBhvr>
                                      <p:tavLst>
                                        <p:tav tm="0">
                                          <p:val>
                                            <p:strVal val="#ppt_x"/>
                                          </p:val>
                                        </p:tav>
                                        <p:tav tm="100000">
                                          <p:val>
                                            <p:strVal val="#ppt_x"/>
                                          </p:val>
                                        </p:tav>
                                      </p:tavLst>
                                    </p:anim>
                                    <p:anim calcmode="lin" valueType="num">
                                      <p:cBhvr>
                                        <p:cTn id="47"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P spid="32"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22"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4" name="深度视觉·原创设计 https://www.docer.com/works?userid=22383862"/>
          <p:cNvSpPr/>
          <p:nvPr/>
        </p:nvSpPr>
        <p:spPr>
          <a:xfrm rot="4677846">
            <a:off x="135419" y="1860648"/>
            <a:ext cx="3059837" cy="3060634"/>
          </a:xfrm>
          <a:prstGeom prst="pie">
            <a:avLst>
              <a:gd name="adj1" fmla="val 15318940"/>
              <a:gd name="adj2" fmla="val 18425069"/>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bg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5" name="深度视觉·原创设计 https://www.docer.com/works?userid=22383862"/>
          <p:cNvSpPr/>
          <p:nvPr/>
        </p:nvSpPr>
        <p:spPr>
          <a:xfrm rot="20580000">
            <a:off x="136054" y="1898748"/>
            <a:ext cx="3059837" cy="3060634"/>
          </a:xfrm>
          <a:prstGeom prst="pie">
            <a:avLst>
              <a:gd name="adj1" fmla="val 9714429"/>
              <a:gd name="adj2" fmla="val 14336461"/>
            </a:avLst>
          </a:prstGeom>
          <a:solidFill>
            <a:schemeClr val="tx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6" name="深度视觉·原创设计 https://www.docer.com/works?userid=22383862"/>
          <p:cNvSpPr/>
          <p:nvPr/>
        </p:nvSpPr>
        <p:spPr>
          <a:xfrm rot="20580000">
            <a:off x="136054" y="1898748"/>
            <a:ext cx="3059837" cy="3060634"/>
          </a:xfrm>
          <a:prstGeom prst="pie">
            <a:avLst>
              <a:gd name="adj1" fmla="val 4322855"/>
              <a:gd name="adj2" fmla="val 8719698"/>
            </a:avLst>
          </a:prstGeom>
          <a:solidFill>
            <a:schemeClr val="tx1">
              <a:alpha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7" name="深度视觉·原创设计 https://www.docer.com/works?userid=22383862"/>
          <p:cNvSpPr/>
          <p:nvPr/>
        </p:nvSpPr>
        <p:spPr>
          <a:xfrm rot="20580000">
            <a:off x="136054" y="1898748"/>
            <a:ext cx="3059837" cy="3060634"/>
          </a:xfrm>
          <a:prstGeom prst="pie">
            <a:avLst>
              <a:gd name="adj1" fmla="val 15377100"/>
              <a:gd name="adj2" fmla="val 18734050"/>
            </a:avLst>
          </a:prstGeom>
          <a:solidFill>
            <a:schemeClr val="tx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8" name="深度视觉·原创设计 https://www.docer.com/works?userid=22383862"/>
          <p:cNvSpPr/>
          <p:nvPr/>
        </p:nvSpPr>
        <p:spPr>
          <a:xfrm rot="20580000">
            <a:off x="469139" y="2231920"/>
            <a:ext cx="2393668" cy="2394292"/>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422" tIns="45711" rIns="91422" bIns="45711" rtlCol="0" anchor="ctr"/>
          <a:lstStyle/>
          <a:p>
            <a:pPr algn="ctr"/>
            <a:endParaRPr lang="en-US" sz="3200">
              <a:solidFill>
                <a:schemeClr val="tx1"/>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0" name="深度视觉·原创设计 https://www.docer.com/works?userid=22383862"/>
          <p:cNvSpPr/>
          <p:nvPr/>
        </p:nvSpPr>
        <p:spPr>
          <a:xfrm>
            <a:off x="3204118" y="3399674"/>
            <a:ext cx="191730" cy="19173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1" name="深度视觉·原创设计 https://www.docer.com/works?userid=22383862"/>
          <p:cNvSpPr/>
          <p:nvPr/>
        </p:nvSpPr>
        <p:spPr>
          <a:xfrm>
            <a:off x="1183207" y="1576614"/>
            <a:ext cx="191730" cy="19173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2" name="深度视觉·原创设计 https://www.docer.com/works?userid=22383862"/>
          <p:cNvSpPr/>
          <p:nvPr/>
        </p:nvSpPr>
        <p:spPr>
          <a:xfrm>
            <a:off x="1265463" y="5168830"/>
            <a:ext cx="191730" cy="1917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3" name="深度视觉·原创设计 https://www.docer.com/works?userid=22383862"/>
          <p:cNvSpPr/>
          <p:nvPr/>
        </p:nvSpPr>
        <p:spPr>
          <a:xfrm rot="20580000">
            <a:off x="635290" y="2408996"/>
            <a:ext cx="2061363" cy="2061364"/>
          </a:xfrm>
          <a:prstGeom prst="ellipse">
            <a:avLst/>
          </a:prstGeom>
          <a:solidFill>
            <a:schemeClr val="bg1"/>
          </a:solidFill>
          <a:ln>
            <a:noFill/>
          </a:ln>
          <a:effectLst>
            <a:outerShdw blurRad="977900" dist="63500" dir="2700000" algn="tl"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45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4" name="深度视觉·原创设计 https://www.docer.com/works?userid=22383862"/>
          <p:cNvSpPr/>
          <p:nvPr/>
        </p:nvSpPr>
        <p:spPr>
          <a:xfrm rot="20580000">
            <a:off x="1370462" y="3163798"/>
            <a:ext cx="590688" cy="517529"/>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tx1"/>
          </a:solidFill>
          <a:ln>
            <a:noFill/>
          </a:ln>
          <a:effectLst/>
        </p:spPr>
        <p:txBody>
          <a:bodyPr lIns="45713" tIns="22850" rIns="45713" bIns="22850" anchor="ctr" anchorCtr="0">
            <a:noAutofit/>
          </a:bodyPr>
          <a:lstStyle/>
          <a:p>
            <a:endParaRPr sz="450">
              <a:solidFill>
                <a:schemeClr val="bg2">
                  <a:lumMod val="50000"/>
                </a:schemeClr>
              </a:solidFill>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17" name="深度视觉·原创设计 https://www.docer.com/works?userid=22383862"/>
          <p:cNvSpPr/>
          <p:nvPr/>
        </p:nvSpPr>
        <p:spPr>
          <a:xfrm>
            <a:off x="3480755" y="3333205"/>
            <a:ext cx="1410435" cy="30670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用户网龄</a:t>
            </a:r>
            <a:endParaRPr lang="zh-CN" altLang="en-US"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8" name="深度视觉·原创设计 https://www.docer.com/works?userid=22383862"/>
          <p:cNvSpPr/>
          <p:nvPr/>
        </p:nvSpPr>
        <p:spPr>
          <a:xfrm>
            <a:off x="1542100" y="5110806"/>
            <a:ext cx="1410435" cy="5219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当月通话交往圈</a:t>
            </a:r>
            <a:r>
              <a:rPr lang="zh-CN" altLang="en-US"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人数</a:t>
            </a:r>
            <a:endParaRPr lang="zh-CN" altLang="en-US"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9" name="深度视觉·原创设计 https://www.docer.com/works?userid=22383862"/>
          <p:cNvSpPr/>
          <p:nvPr/>
        </p:nvSpPr>
        <p:spPr>
          <a:xfrm>
            <a:off x="1457010" y="1412545"/>
            <a:ext cx="1410435" cy="521970"/>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用户近</a:t>
            </a:r>
            <a:r>
              <a:rPr lang="en-US" altLang="zh-CN"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6</a:t>
            </a:r>
            <a:r>
              <a:rPr lang="zh-CN" altLang="en-US"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个月平均消费值（</a:t>
            </a:r>
            <a:r>
              <a:rPr lang="zh-CN" altLang="en-US"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rPr>
              <a:t>元）</a:t>
            </a:r>
            <a:endParaRPr lang="zh-CN" altLang="en-US" sz="1400" b="1" noProof="0" dirty="0">
              <a:ln>
                <a:noFill/>
              </a:ln>
              <a:solidFill>
                <a:schemeClr val="bg1">
                  <a:lumMod val="50000"/>
                </a:schemeClr>
              </a:solidFill>
              <a:effectLst/>
              <a:uLnTx/>
              <a:uFillTx/>
              <a:latin typeface="汉仪正圆-55W" panose="00020600040101010101" pitchFamily="18" charset="-122"/>
              <a:ea typeface="汉仪正圆-55W" panose="00020600040101010101" pitchFamily="18" charset="-122"/>
              <a:cs typeface="Open Sans" pitchFamily="34" charset="0"/>
              <a:sym typeface="汉仪正圆-55W" panose="00020600040101010101" pitchFamily="18" charset="-122"/>
            </a:endParaRPr>
          </a:p>
        </p:txBody>
      </p:sp>
      <p:sp>
        <p:nvSpPr>
          <p:cNvPr id="15" name="深度视觉·原创设计 https://www.docer.com/works?userid=22383862"/>
          <p:cNvSpPr/>
          <p:nvPr/>
        </p:nvSpPr>
        <p:spPr>
          <a:xfrm>
            <a:off x="253977" y="255218"/>
            <a:ext cx="2103800" cy="500806"/>
          </a:xfrm>
          <a:prstGeom prst="roundRect">
            <a:avLst>
              <a:gd name="adj" fmla="val 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数据</a:t>
            </a:r>
            <a:r>
              <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探索</a:t>
            </a:r>
            <a:endParaRPr lang="zh-CN" altLang="en-US" sz="2800" dirty="0">
              <a:solidFill>
                <a:schemeClr val="bg1"/>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16" name="文本框 15"/>
          <p:cNvSpPr txBox="1"/>
          <p:nvPr/>
        </p:nvSpPr>
        <p:spPr>
          <a:xfrm>
            <a:off x="254000" y="812800"/>
            <a:ext cx="1853565" cy="706755"/>
          </a:xfrm>
          <a:prstGeom prst="rect">
            <a:avLst/>
          </a:prstGeom>
          <a:noFill/>
        </p:spPr>
        <p:txBody>
          <a:bodyPr wrap="square" rtlCol="0" anchor="t">
            <a:spAutoFit/>
          </a:bodyPr>
          <a:p>
            <a:r>
              <a:rPr lang="zh-CN" altLang="en-US" sz="4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相关性</a:t>
            </a:r>
            <a:endParaRPr lang="zh-CN" altLang="en-US" sz="4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31" name="文本框 30"/>
          <p:cNvSpPr txBox="1"/>
          <p:nvPr/>
        </p:nvSpPr>
        <p:spPr>
          <a:xfrm>
            <a:off x="4483735" y="175895"/>
            <a:ext cx="6768465" cy="1076325"/>
          </a:xfrm>
          <a:prstGeom prst="rect">
            <a:avLst/>
          </a:prstGeom>
          <a:noFill/>
        </p:spPr>
        <p:txBody>
          <a:bodyPr wrap="square" rtlCol="0" anchor="t">
            <a:spAutoFit/>
          </a:bodyPr>
          <a:p>
            <a:r>
              <a:rPr lang="zh-CN" altLang="en-US" sz="32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通过相关性函数，计算原始特征中，各个特征与“信用分”的相关程度</a:t>
            </a:r>
            <a:endParaRPr lang="zh-CN" altLang="en-US" sz="32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2" name="文本框 1"/>
          <p:cNvSpPr txBox="1"/>
          <p:nvPr/>
        </p:nvSpPr>
        <p:spPr>
          <a:xfrm>
            <a:off x="3575685" y="5627370"/>
            <a:ext cx="8349615" cy="1014730"/>
          </a:xfrm>
          <a:prstGeom prst="rect">
            <a:avLst/>
          </a:prstGeom>
          <a:noFill/>
        </p:spPr>
        <p:txBody>
          <a:bodyPr wrap="square" rtlCol="0" anchor="t">
            <a:spAutoFit/>
          </a:bodyPr>
          <a:p>
            <a:r>
              <a:rPr lang="zh-CN" altLang="en-US"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通过训练集的特征排名，有利于我们提取相对重要的特征进行模型</a:t>
            </a:r>
            <a:r>
              <a:rPr lang="zh-CN" altLang="en-US"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搭建</a:t>
            </a:r>
            <a:endParaRPr lang="zh-CN" altLang="en-US"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endParaRPr lang="zh-CN" altLang="en-US"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r>
              <a:rPr lang="zh-CN" altLang="en-US"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与信用分相关性很强的特征之间也有很强的相关性</a:t>
            </a:r>
            <a:r>
              <a:rPr lang="en-US" altLang="zh-CN"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 </a:t>
            </a:r>
            <a:r>
              <a:rPr lang="zh-CN" altLang="en-US"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怎么办？</a:t>
            </a:r>
            <a:r>
              <a:rPr lang="zh-CN" altLang="en-US"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特征拆分</a:t>
            </a:r>
            <a:endParaRPr lang="zh-CN" altLang="en-US" sz="20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pic>
        <p:nvPicPr>
          <p:cNvPr id="3" name="图片 2"/>
          <p:cNvPicPr>
            <a:picLocks noChangeAspect="1"/>
          </p:cNvPicPr>
          <p:nvPr/>
        </p:nvPicPr>
        <p:blipFill>
          <a:blip r:embed="rId1"/>
          <a:stretch>
            <a:fillRect/>
          </a:stretch>
        </p:blipFill>
        <p:spPr>
          <a:xfrm>
            <a:off x="5144770" y="1263015"/>
            <a:ext cx="6125210" cy="40976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深度视觉·原创设计 https://www.docer.com/works?userid=22383862"/>
          <p:cNvSpPr/>
          <p:nvPr/>
        </p:nvSpPr>
        <p:spPr>
          <a:xfrm flipH="1">
            <a:off x="11252019" y="5989229"/>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2" name="深度视觉·原创设计 https://www.docer.com/works?userid=22383862"/>
          <p:cNvSpPr/>
          <p:nvPr/>
        </p:nvSpPr>
        <p:spPr>
          <a:xfrm rot="10800000" flipH="1">
            <a:off x="0" y="0"/>
            <a:ext cx="939981" cy="868771"/>
          </a:xfrm>
          <a:prstGeom prst="corner">
            <a:avLst>
              <a:gd name="adj1" fmla="val 17397"/>
              <a:gd name="adj2" fmla="val 1661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3" name="深度视觉·原创设计 https://www.docer.com/works?userid=22383862"/>
          <p:cNvSpPr/>
          <p:nvPr/>
        </p:nvSpPr>
        <p:spPr>
          <a:xfrm>
            <a:off x="4535714" y="350796"/>
            <a:ext cx="3120572" cy="51797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正圆-55W" panose="00020600040101010101" pitchFamily="18" charset="-122"/>
              <a:ea typeface="汉仪正圆-55W" panose="00020600040101010101" pitchFamily="18" charset="-122"/>
              <a:sym typeface="汉仪正圆-55W" panose="00020600040101010101" pitchFamily="18" charset="-122"/>
            </a:endParaRPr>
          </a:p>
        </p:txBody>
      </p:sp>
      <p:sp>
        <p:nvSpPr>
          <p:cNvPr id="34" name="深度视觉·原创设计 https://www.docer.com/works?userid=22383862"/>
          <p:cNvSpPr txBox="1"/>
          <p:nvPr/>
        </p:nvSpPr>
        <p:spPr>
          <a:xfrm>
            <a:off x="4966459" y="455895"/>
            <a:ext cx="2259081" cy="307340"/>
          </a:xfrm>
          <a:prstGeom prst="rect">
            <a:avLst/>
          </a:prstGeom>
          <a:noFill/>
        </p:spPr>
        <p:txBody>
          <a:bodyPr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密度</a:t>
            </a:r>
            <a:r>
              <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曲线</a:t>
            </a:r>
            <a:endParaRPr lang="zh-CN" altLang="en-US" sz="2000" spc="300" dirty="0">
              <a:solidFill>
                <a:schemeClr val="tx1">
                  <a:lumMod val="75000"/>
                  <a:lumOff val="25000"/>
                </a:schemeClr>
              </a:solidFill>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
        <p:nvSpPr>
          <p:cNvPr id="30" name="深度视觉·原创设计 https://www.docer.com/works?userid=22383862"/>
          <p:cNvSpPr/>
          <p:nvPr/>
        </p:nvSpPr>
        <p:spPr>
          <a:xfrm>
            <a:off x="2873935" y="6516564"/>
            <a:ext cx="6444130" cy="350069"/>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lIns="25395" tIns="25395" rIns="25395" bIns="25395" anchor="ctr"/>
          <a:lstStyle/>
          <a:p>
            <a:pPr defTabSz="228600">
              <a:defRPr sz="3000">
                <a:solidFill>
                  <a:srgbClr val="FFFFFF"/>
                </a:solidFill>
                <a:effectLst>
                  <a:outerShdw blurRad="38100" dist="12700" dir="5400000" rotWithShape="0">
                    <a:srgbClr val="000000">
                      <a:alpha val="50000"/>
                    </a:srgbClr>
                  </a:outerShdw>
                </a:effectLst>
                <a:latin typeface="Source Sans Pro Light"/>
                <a:ea typeface="Source Sans Pro Light"/>
                <a:cs typeface="Source Sans Pro Light"/>
                <a:sym typeface="Source Sans Pro Light"/>
              </a:defRPr>
            </a:pPr>
            <a:endParaRPr sz="3000">
              <a:latin typeface="汉仪正圆-55W" panose="00020600040101010101" pitchFamily="18" charset="-122"/>
              <a:ea typeface="汉仪正圆-55W" panose="00020600040101010101" pitchFamily="18" charset="-122"/>
              <a:sym typeface="汉仪正圆-55W" panose="00020600040101010101" pitchFamily="18" charset="-122"/>
            </a:endParaRPr>
          </a:p>
        </p:txBody>
      </p:sp>
      <p:pic>
        <p:nvPicPr>
          <p:cNvPr id="35" name="图片 34"/>
          <p:cNvPicPr/>
          <p:nvPr>
            <p:custDataLst>
              <p:tags r:id="rId1"/>
            </p:custDataLst>
          </p:nvPr>
        </p:nvPicPr>
        <p:blipFill>
          <a:blip r:embed="rId2"/>
          <a:stretch>
            <a:fillRect/>
          </a:stretch>
        </p:blipFill>
        <p:spPr>
          <a:xfrm>
            <a:off x="5184775" y="1433195"/>
            <a:ext cx="6476365" cy="4413250"/>
          </a:xfrm>
          <a:prstGeom prst="rect">
            <a:avLst/>
          </a:prstGeom>
          <a:noFill/>
          <a:ln w="9525">
            <a:noFill/>
          </a:ln>
        </p:spPr>
      </p:pic>
      <p:sp>
        <p:nvSpPr>
          <p:cNvPr id="36" name="文本框 35"/>
          <p:cNvSpPr txBox="1"/>
          <p:nvPr/>
        </p:nvSpPr>
        <p:spPr>
          <a:xfrm>
            <a:off x="161925" y="1813560"/>
            <a:ext cx="5023485" cy="3057525"/>
          </a:xfrm>
          <a:prstGeom prst="rect">
            <a:avLst/>
          </a:prstGeom>
          <a:noFill/>
        </p:spPr>
        <p:txBody>
          <a:bodyPr wrap="square" rtlCol="0" anchor="t">
            <a:noAutofit/>
          </a:bodyPr>
          <a:p>
            <a:r>
              <a:rPr lang="zh-CN" altLang="en-US" sz="32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通过密度曲线易得：</a:t>
            </a:r>
            <a:endParaRPr lang="zh-CN" altLang="en-US" sz="32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a:p>
            <a:r>
              <a:rPr lang="zh-CN" altLang="en-US" sz="32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训练集中</a:t>
            </a:r>
            <a:r>
              <a:rPr lang="en-US" altLang="zh-CN" sz="32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650</a:t>
            </a:r>
            <a:r>
              <a:rPr lang="zh-CN" altLang="en-US" sz="32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左右的用户</a:t>
            </a:r>
            <a:r>
              <a:rPr lang="zh-CN" altLang="en-US" sz="32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rPr>
              <a:t>居多</a:t>
            </a:r>
            <a:endParaRPr lang="zh-CN" altLang="en-US" sz="3200" b="1" noProof="0">
              <a:ln>
                <a:noFill/>
              </a:ln>
              <a:solidFill>
                <a:schemeClr val="tx1">
                  <a:lumMod val="75000"/>
                  <a:lumOff val="25000"/>
                </a:schemeClr>
              </a:solidFill>
              <a:effectLst/>
              <a:uLnTx/>
              <a:uFillTx/>
              <a:latin typeface="汉仪正圆-55W" panose="00020600040101010101" pitchFamily="18" charset="-122"/>
              <a:ea typeface="汉仪正圆-55W" panose="00020600040101010101" pitchFamily="18" charset="-122"/>
              <a:cs typeface="Alibaba PuHuiTi" pitchFamily="18" charset="-122"/>
              <a:sym typeface="汉仪正圆-55W" panose="00020600040101010101" pitchFamily="18" charset="-122"/>
            </a:endParaRPr>
          </a:p>
        </p:txBody>
      </p:sp>
    </p:spTree>
  </p:cSld>
  <p:clrMapOvr>
    <a:masterClrMapping/>
  </p:clrMapOvr>
</p:sld>
</file>

<file path=ppt/tags/tag1.xml><?xml version="1.0" encoding="utf-8"?>
<p:tagLst xmlns:p="http://schemas.openxmlformats.org/presentationml/2006/main">
  <p:tag name="KSO_WM_UNIT_PLACING_PICTURE_USER_VIEWPORT" val="{&quot;height&quot;:7200,&quot;width&quot;:10620}"/>
</p:tagLst>
</file>

<file path=ppt/tags/tag2.xml><?xml version="1.0" encoding="utf-8"?>
<p:tagLst xmlns:p="http://schemas.openxmlformats.org/presentationml/2006/main">
  <p:tag name="THINKCELLSHAPEDONOTDELETE" val="puVkaf7fLpUqy5EXObxpMRQ"/>
</p:tagLst>
</file>

<file path=ppt/tags/tag3.xml><?xml version="1.0" encoding="utf-8"?>
<p:tagLst xmlns:p="http://schemas.openxmlformats.org/presentationml/2006/main">
  <p:tag name="THINKCELLSHAPEDONOTDELETE" val="puVkaf7fLpUqy5EXObxpMRQ"/>
</p:tagLst>
</file>

<file path=ppt/tags/tag4.xml><?xml version="1.0" encoding="utf-8"?>
<p:tagLst xmlns:p="http://schemas.openxmlformats.org/presentationml/2006/main">
  <p:tag name="KSO_WM_UNIT_TABLE_BEAUTIFY" val="smartTable{b7b47926-9ac7-4c2c-b303-ada18a88ca04}"/>
</p:tagLst>
</file>

<file path=ppt/tags/tag5.xml><?xml version="1.0" encoding="utf-8"?>
<p:tagLst xmlns:p="http://schemas.openxmlformats.org/presentationml/2006/main">
  <p:tag name="KSO_WM_UNIT_TABLE_BEAUTIFY" val="smartTable{f6e5a98e-3723-4d4a-96ec-0a7f6338e9a4}"/>
</p:tagLst>
</file>

<file path=ppt/tags/tag6.xml><?xml version="1.0" encoding="utf-8"?>
<p:tagLst xmlns:p="http://schemas.openxmlformats.org/presentationml/2006/main">
  <p:tag name="KSO_WM_UNIT_TABLE_BEAUTIFY" val="smartTable{51afcdf9-1a50-4198-b4a1-a5230557f442}"/>
</p:tagLst>
</file>

<file path=ppt/tags/tag7.xml><?xml version="1.0" encoding="utf-8"?>
<p:tagLst xmlns:p="http://schemas.openxmlformats.org/presentationml/2006/main">
  <p:tag name="KSO_WM_UNIT_TABLE_BEAUTIFY" val="smartTable{f6e5a98e-3723-4d4a-96ec-0a7f6338e9a4}"/>
</p:tagLst>
</file>

<file path=ppt/tags/tag8.xml><?xml version="1.0" encoding="utf-8"?>
<p:tagLst xmlns:p="http://schemas.openxmlformats.org/presentationml/2006/main">
  <p:tag name="KSO_WM_UNIT_TABLE_BEAUTIFY" val="smartTable{51afcdf9-1a50-4198-b4a1-a5230557f442}"/>
</p:tagLst>
</file>

<file path=ppt/tags/tag9.xml><?xml version="1.0" encoding="utf-8"?>
<p:tagLst xmlns:p="http://schemas.openxmlformats.org/presentationml/2006/main">
  <p:tag name="KSO_WPP_MARK_KEY" val="ca397a26-3dc2-4b31-9e21-9e3631bd560b"/>
  <p:tag name="COMMONDATA" val="eyJjb3VudCI6NSwiaGRpZCI6IjM5MTU0NWZkNjY0NTYzOGFjYjA3OTcwY2U0NDVjMjE1IiwidXNlckNvdW50Ijo1fQ=="/>
</p:tagLst>
</file>

<file path=ppt/theme/theme1.xml><?xml version="1.0" encoding="utf-8"?>
<a:theme xmlns:a="http://schemas.openxmlformats.org/drawingml/2006/main" name="Office 主题​​">
  <a:themeElements>
    <a:clrScheme name="自定义 20">
      <a:dk1>
        <a:srgbClr val="000000"/>
      </a:dk1>
      <a:lt1>
        <a:srgbClr val="FFFFFF"/>
      </a:lt1>
      <a:dk2>
        <a:srgbClr val="44546A"/>
      </a:dk2>
      <a:lt2>
        <a:srgbClr val="E7E6E6"/>
      </a:lt2>
      <a:accent1>
        <a:srgbClr val="00265D"/>
      </a:accent1>
      <a:accent2>
        <a:srgbClr val="FEB728"/>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4663</Words>
  <Application>WPS 演示</Application>
  <PresentationFormat>宽屏</PresentationFormat>
  <Paragraphs>390</Paragraphs>
  <Slides>25</Slides>
  <Notes>1</Notes>
  <HiddenSlides>1</HiddenSlides>
  <MMClips>0</MMClips>
  <ScaleCrop>false</ScaleCrop>
  <HeadingPairs>
    <vt:vector size="6" baseType="variant">
      <vt:variant>
        <vt:lpstr>已用的字体</vt:lpstr>
      </vt:variant>
      <vt:variant>
        <vt:i4>31</vt:i4>
      </vt:variant>
      <vt:variant>
        <vt:lpstr>主题</vt:lpstr>
      </vt:variant>
      <vt:variant>
        <vt:i4>1</vt:i4>
      </vt:variant>
      <vt:variant>
        <vt:lpstr>幻灯片标题</vt:lpstr>
      </vt:variant>
      <vt:variant>
        <vt:i4>25</vt:i4>
      </vt:variant>
    </vt:vector>
  </HeadingPairs>
  <TitlesOfParts>
    <vt:vector size="57" baseType="lpstr">
      <vt:lpstr>Arial</vt:lpstr>
      <vt:lpstr>宋体</vt:lpstr>
      <vt:lpstr>Wingdings</vt:lpstr>
      <vt:lpstr>汉仪正圆-55W</vt:lpstr>
      <vt:lpstr>阿里巴巴普惠体 Light</vt:lpstr>
      <vt:lpstr>Alibaba PuHuiTi</vt:lpstr>
      <vt:lpstr>Open Sans</vt:lpstr>
      <vt:lpstr>Source Sans Pro Light</vt:lpstr>
      <vt:lpstr>Open Sans Light</vt:lpstr>
      <vt:lpstr>微软雅黑</vt:lpstr>
      <vt:lpstr>Arial Unicode MS</vt:lpstr>
      <vt:lpstr>等线 Light</vt:lpstr>
      <vt:lpstr>等线</vt:lpstr>
      <vt:lpstr>Helvetica Light</vt:lpstr>
      <vt:lpstr>Lato</vt:lpstr>
      <vt:lpstr>Lato Semibold</vt:lpstr>
      <vt:lpstr>Gill Sans</vt:lpstr>
      <vt:lpstr>Source Sans Pro Light</vt:lpstr>
      <vt:lpstr>Roboto Light</vt:lpstr>
      <vt:lpstr>Roboto Black</vt:lpstr>
      <vt:lpstr>Calibri</vt:lpstr>
      <vt:lpstr>MS PGothic</vt:lpstr>
      <vt:lpstr>汉仪书魂体简</vt:lpstr>
      <vt:lpstr>Microsoft YaHei Bold</vt:lpstr>
      <vt:lpstr>思源黑体 CN Regular</vt:lpstr>
      <vt:lpstr>思源黑体 CN Regular</vt:lpstr>
      <vt:lpstr>思源黑体 CN Bold</vt:lpstr>
      <vt:lpstr>Segoe Print</vt:lpstr>
      <vt:lpstr>Wide Latin</vt:lpstr>
      <vt:lpstr>黑体</vt:lpstr>
      <vt:lpstr>Gill Sans MT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翻鸿</cp:lastModifiedBy>
  <cp:revision>13</cp:revision>
  <dcterms:created xsi:type="dcterms:W3CDTF">2022-05-31T06:39:00Z</dcterms:created>
  <dcterms:modified xsi:type="dcterms:W3CDTF">2022-11-08T11:24:16Z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KSOTemplateUUID">
    <vt:lpwstr>v1.0_mb_Jmb9RG/n/BRcF2ta8XUeyA==</vt:lpwstr>
  </property>
  <property fmtid="{D5CDD505-2E9C-101B-9397-08002B2CF9AE}" pid="4" name="ICV">
    <vt:lpwstr>0B8A26814E594939A21DB896BA57B2B6</vt:lpwstr>
  </property>
</Properties>
</file>